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87" r:id="rId6"/>
    <p:sldId id="271" r:id="rId7"/>
    <p:sldId id="285" r:id="rId8"/>
    <p:sldId id="288" r:id="rId9"/>
    <p:sldId id="286" r:id="rId10"/>
    <p:sldId id="289" r:id="rId11"/>
    <p:sldId id="265" r:id="rId12"/>
    <p:sldId id="268" r:id="rId13"/>
    <p:sldId id="283" r:id="rId14"/>
    <p:sldId id="269" r:id="rId15"/>
    <p:sldId id="270" r:id="rId16"/>
    <p:sldId id="266" r:id="rId17"/>
    <p:sldId id="272" r:id="rId18"/>
    <p:sldId id="273" r:id="rId19"/>
    <p:sldId id="274" r:id="rId20"/>
    <p:sldId id="278" r:id="rId21"/>
    <p:sldId id="279" r:id="rId22"/>
    <p:sldId id="284" r:id="rId23"/>
    <p:sldId id="275" r:id="rId24"/>
    <p:sldId id="277" r:id="rId25"/>
    <p:sldId id="276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47346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27133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45124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887323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338767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5373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90835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218106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16304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530844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54451"/>
      </p:ext>
    </p:extLst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1C63-CBBF-4211-9F04-44207869064A}" type="datetimeFigureOut">
              <a:rPr lang="es-ES" smtClean="0"/>
              <a:t>20/01/2020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1426-8AE3-4FB3-9E44-FF30DF124EBB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59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0.wdp"/><Relationship Id="rId5" Type="http://schemas.openxmlformats.org/officeDocument/2006/relationships/audio" Target="../media/audio4.wav"/><Relationship Id="rId10" Type="http://schemas.openxmlformats.org/officeDocument/2006/relationships/image" Target="../media/image20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60848"/>
            <a:ext cx="1916776" cy="46617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27784" y="33569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 tense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287014" y="1916832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256584" cy="2975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pyktulum.com/wp-content/uploads/2011/03/luggag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1" l="0" r="100000">
                        <a14:backgroundMark x1="70085" y1="18204" x2="67521" y2="19701"/>
                        <a14:backgroundMark x1="38462" y1="13965" x2="34188" y2="1620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195861" cy="21906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49202"/>
      </p:ext>
    </p:extLst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log.escapadarural.com/wp-content/uploads/2009/10/25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71" y="980727"/>
            <a:ext cx="5844262" cy="4383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loved</a:t>
            </a:r>
            <a:endParaRPr lang="es-ES" sz="28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loving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love</a:t>
            </a:r>
            <a:endParaRPr lang="es-ES" sz="2800" b="1" dirty="0"/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195736" y="53639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Iglesia de San Bartolomé. Jerez de los Caballeros.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179512" y="116631"/>
            <a:ext cx="2880320" cy="1512169"/>
          </a:xfrm>
          <a:prstGeom prst="wedgeEllipseCallout">
            <a:avLst>
              <a:gd name="adj1" fmla="val -24994"/>
              <a:gd name="adj2" fmla="val 7891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I _______ 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church</a:t>
            </a:r>
            <a:r>
              <a:rPr lang="es-ES_tradnl" sz="2000" dirty="0" smtClean="0">
                <a:solidFill>
                  <a:schemeClr val="bg1"/>
                </a:solidFill>
              </a:rPr>
              <a:t> in </a:t>
            </a:r>
            <a:r>
              <a:rPr lang="es-ES_tradnl" sz="2000" b="1" dirty="0" smtClean="0">
                <a:solidFill>
                  <a:schemeClr val="bg1"/>
                </a:solidFill>
              </a:rPr>
              <a:t>Jerez de los Caballeros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313492"/>
            <a:ext cx="109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loved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44109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hospederiasdeextremadura.es/sites/default/files/caceres_plaza_de_san_jorge_julian_blasco_2009_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0470" r="6896" b="4235"/>
          <a:stretch/>
        </p:blipFill>
        <p:spPr bwMode="auto">
          <a:xfrm>
            <a:off x="1516592" y="1061373"/>
            <a:ext cx="6157507" cy="397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979712" y="6165304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walked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292080" y="332656"/>
            <a:ext cx="3456384" cy="1404215"/>
          </a:xfrm>
          <a:prstGeom prst="wedgeEllipseCallout">
            <a:avLst>
              <a:gd name="adj1" fmla="val 26980"/>
              <a:gd name="adj2" fmla="val 7490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We</a:t>
            </a:r>
            <a:r>
              <a:rPr lang="es-ES_tradnl" sz="2000" dirty="0" smtClean="0">
                <a:solidFill>
                  <a:schemeClr val="bg1"/>
                </a:solidFill>
              </a:rPr>
              <a:t> _________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streets</a:t>
            </a:r>
            <a:r>
              <a:rPr lang="es-ES_tradnl" sz="2000" dirty="0" smtClean="0">
                <a:solidFill>
                  <a:schemeClr val="bg1"/>
                </a:solidFill>
              </a:rPr>
              <a:t> of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old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town</a:t>
            </a:r>
            <a:r>
              <a:rPr lang="es-ES_tradnl" sz="2000" dirty="0" smtClean="0">
                <a:solidFill>
                  <a:schemeClr val="bg1"/>
                </a:solidFill>
              </a:rPr>
              <a:t> in </a:t>
            </a:r>
            <a:r>
              <a:rPr lang="es-ES_tradnl" sz="2000" b="1" dirty="0" smtClean="0">
                <a:solidFill>
                  <a:schemeClr val="bg1"/>
                </a:solidFill>
              </a:rPr>
              <a:t>Cáceres.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779912" y="6165304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walk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580112" y="6165304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walking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72200" y="4766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walked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059832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Plaza de San Jorge. Cáceres.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56049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atic.panoramio.com/photos/large/87167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2" y="836712"/>
            <a:ext cx="6081192" cy="456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580112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met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39552" y="369792"/>
            <a:ext cx="3456384" cy="1404215"/>
          </a:xfrm>
          <a:prstGeom prst="wedgeEllipseCallout">
            <a:avLst>
              <a:gd name="adj1" fmla="val -35551"/>
              <a:gd name="adj2" fmla="val 6898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Mr. </a:t>
            </a:r>
            <a:r>
              <a:rPr lang="es-ES_tradnl" sz="2400" dirty="0" err="1" smtClean="0">
                <a:solidFill>
                  <a:schemeClr val="bg1"/>
                </a:solidFill>
              </a:rPr>
              <a:t>Herber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779912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meeting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79712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meet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5696" y="5814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met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4314010"/>
            <a:ext cx="834853" cy="987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3059832" y="52292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Plaza de Santa María. Cáceres.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4710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0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viajeuniversal.com/spain/caceres/imagenes/trujillo/plazamayo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 bwMode="auto">
          <a:xfrm>
            <a:off x="1691680" y="908720"/>
            <a:ext cx="6342824" cy="450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saw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39552" y="332656"/>
            <a:ext cx="3456384" cy="1404215"/>
          </a:xfrm>
          <a:prstGeom prst="wedgeEllipseCallout">
            <a:avLst>
              <a:gd name="adj1" fmla="val -35150"/>
              <a:gd name="adj2" fmla="val 7983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scuplture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b="1" dirty="0" smtClean="0">
                <a:solidFill>
                  <a:schemeClr val="bg1"/>
                </a:solidFill>
              </a:rPr>
              <a:t>Trujillo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see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seen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4046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saw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944218" y="5373216"/>
            <a:ext cx="579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Plaza Mayor de Trujillo. Estatua de Francisco Pizarro.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00319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go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went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gone</a:t>
            </a:r>
            <a:endParaRPr lang="es-ES" sz="2800" b="1" dirty="0"/>
          </a:p>
        </p:txBody>
      </p:sp>
      <p:pic>
        <p:nvPicPr>
          <p:cNvPr id="8194" name="Picture 2" descr="http://www.canonistas.com/galerias/data/504/CastilloTrujill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39" y="1556792"/>
            <a:ext cx="6399565" cy="320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436096" y="332656"/>
            <a:ext cx="3456384" cy="1404215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to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castle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88224" y="5486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went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55776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Castillo árabe de Trujillo.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08782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i.ning.com/files/B7l5Mo0PzIXDpEewlLTNM3JISCPYFiVOIV*js1GtPp2uLNOPOIA0y-D22Dyxzva4MUV8z0iq9KgXxOK0Uyif1lnWxmtrbC5u/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0798"/>
            <a:ext cx="6048672" cy="4606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drive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drove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driven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436096" y="116632"/>
            <a:ext cx="3456384" cy="1728192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 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our</a:t>
            </a:r>
            <a:r>
              <a:rPr lang="es-ES_tradnl" sz="2400" dirty="0" smtClean="0">
                <a:solidFill>
                  <a:schemeClr val="bg1"/>
                </a:solidFill>
              </a:rPr>
              <a:t> car </a:t>
            </a:r>
            <a:r>
              <a:rPr lang="es-ES_tradnl" sz="2400" dirty="0" err="1" smtClean="0">
                <a:solidFill>
                  <a:schemeClr val="bg1"/>
                </a:solidFill>
              </a:rPr>
              <a:t>to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smtClean="0">
                <a:solidFill>
                  <a:schemeClr val="bg1"/>
                </a:solidFill>
              </a:rPr>
              <a:t>Guadalupe</a:t>
            </a:r>
            <a:r>
              <a:rPr lang="es-ES_tradnl" sz="2400" dirty="0" smtClean="0">
                <a:solidFill>
                  <a:schemeClr val="bg1"/>
                </a:solidFill>
              </a:rPr>
              <a:t>.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famous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monastery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2200" y="1166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drove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83768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Real Monasterio de Guadalupe.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70046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0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009568"/>
            <a:ext cx="6342824" cy="430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123728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liked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39552" y="332656"/>
            <a:ext cx="3456384" cy="1404215"/>
          </a:xfrm>
          <a:prstGeom prst="wedgeEllipseCallout">
            <a:avLst>
              <a:gd name="adj1" fmla="val -29939"/>
              <a:gd name="adj2" fmla="val 8575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paintings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sacristy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283968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liking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444208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like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4046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liked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142998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944218" y="5301208"/>
            <a:ext cx="579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Monasterio de Guadalupe. Sacristía.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00807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ojodigital.com/foro/attachments/urbanas-arquitectura-interiores-y-escultura/65343d1263508947-catedral-de-plasencia-pano-grande-51x71_mg_2437-_mg_2671-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2492" r="1670" b="2542"/>
          <a:stretch/>
        </p:blipFill>
        <p:spPr bwMode="auto">
          <a:xfrm>
            <a:off x="899592" y="1002592"/>
            <a:ext cx="6408712" cy="4446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enjoy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enjoyed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enjoying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436096" y="116632"/>
            <a:ext cx="3456384" cy="1728192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visit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to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Cathedral</a:t>
            </a:r>
            <a:r>
              <a:rPr lang="es-ES_tradnl" sz="2400" dirty="0" smtClean="0">
                <a:solidFill>
                  <a:schemeClr val="bg1"/>
                </a:solidFill>
              </a:rPr>
              <a:t> of </a:t>
            </a:r>
            <a:r>
              <a:rPr lang="es-ES_tradnl" sz="2400" b="1" dirty="0" smtClean="0">
                <a:solidFill>
                  <a:schemeClr val="bg1"/>
                </a:solidFill>
              </a:rPr>
              <a:t>Plasencia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32240" y="1166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enjoyed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Catedral de Plasencia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74457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arm5.staticflickr.com/4138/4930349310_cb39a6475b_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13" y="1143907"/>
            <a:ext cx="6001173" cy="401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5081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had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39552" y="369792"/>
            <a:ext cx="3456384" cy="1404215"/>
          </a:xfrm>
          <a:prstGeom prst="wedgeEllipseCallout">
            <a:avLst>
              <a:gd name="adj1" fmla="val -35551"/>
              <a:gd name="adj2" fmla="val 68984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>
                <a:solidFill>
                  <a:schemeClr val="bg1"/>
                </a:solidFill>
              </a:rPr>
              <a:t>a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bath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river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near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b="1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7079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having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077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have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5696" y="4046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had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267744" y="51571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Garganta de los Infiernos. Valle del Jerte.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4564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absolutbadajoz.com/wp-content/uploads/2013/10/valle-de-jerte-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1900"/>
            <a:ext cx="6124947" cy="408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5081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were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7079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was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077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been</a:t>
            </a:r>
            <a:endParaRPr lang="es-ES" sz="2800" b="1" dirty="0"/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915816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Cherry-trees</a:t>
            </a:r>
            <a:r>
              <a:rPr lang="es-ES_tradnl" dirty="0" smtClean="0">
                <a:solidFill>
                  <a:schemeClr val="bg1"/>
                </a:solidFill>
              </a:rPr>
              <a:t>. Valle del Jerte.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539551" y="332656"/>
            <a:ext cx="3096345" cy="1944216"/>
          </a:xfrm>
          <a:prstGeom prst="wedgeEllipseCallout">
            <a:avLst>
              <a:gd name="adj1" fmla="val -31703"/>
              <a:gd name="adj2" fmla="val 5239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dirty="0" smtClean="0">
                <a:solidFill>
                  <a:schemeClr val="bg1"/>
                </a:solidFill>
              </a:rPr>
              <a:t> _______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m</a:t>
            </a:r>
            <a:r>
              <a:rPr lang="es-ES_tradnl" sz="2400" dirty="0" err="1" smtClean="0">
                <a:solidFill>
                  <a:schemeClr val="bg1"/>
                </a:solidFill>
              </a:rPr>
              <a:t>any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beautiful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flowers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valley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4575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were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9779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iajarporextremadura.com/cubic/datos/docs/doc_11/imag_1409_00_mapa_extremadura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9"/>
          <a:stretch/>
        </p:blipFill>
        <p:spPr bwMode="auto">
          <a:xfrm>
            <a:off x="3923928" y="1772816"/>
            <a:ext cx="3312368" cy="36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148064" y="368601"/>
            <a:ext cx="3511113" cy="1404215"/>
          </a:xfrm>
          <a:prstGeom prst="wedgeEllipseCallout">
            <a:avLst>
              <a:gd name="adj1" fmla="val 22062"/>
              <a:gd name="adj2" fmla="val 876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bg1"/>
                </a:solidFill>
              </a:rPr>
              <a:t>Let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us</a:t>
            </a:r>
            <a:r>
              <a:rPr lang="es-ES_tradnl" dirty="0" smtClean="0">
                <a:solidFill>
                  <a:schemeClr val="bg1"/>
                </a:solidFill>
              </a:rPr>
              <a:t> show </a:t>
            </a:r>
            <a:r>
              <a:rPr lang="es-ES_tradnl" dirty="0" err="1" smtClean="0">
                <a:solidFill>
                  <a:schemeClr val="bg1"/>
                </a:solidFill>
              </a:rPr>
              <a:t>you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some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pictures</a:t>
            </a:r>
            <a:r>
              <a:rPr lang="es-ES_tradnl" dirty="0" smtClean="0">
                <a:solidFill>
                  <a:schemeClr val="bg1"/>
                </a:solidFill>
              </a:rPr>
              <a:t> of </a:t>
            </a:r>
            <a:r>
              <a:rPr lang="es-ES_tradnl" dirty="0" err="1" smtClean="0">
                <a:solidFill>
                  <a:schemeClr val="bg1"/>
                </a:solidFill>
              </a:rPr>
              <a:t>our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last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holidays</a:t>
            </a:r>
            <a:r>
              <a:rPr lang="es-ES_tradnl" dirty="0" smtClean="0">
                <a:solidFill>
                  <a:schemeClr val="bg1"/>
                </a:solidFill>
              </a:rPr>
              <a:t> in Extremadura, </a:t>
            </a:r>
            <a:r>
              <a:rPr lang="es-ES_tradnl" dirty="0" err="1" smtClean="0">
                <a:solidFill>
                  <a:schemeClr val="bg1"/>
                </a:solidFill>
              </a:rPr>
              <a:t>Spain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89247" y="2022912"/>
            <a:ext cx="1908722" cy="4861547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92280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otanorte.com/images/mapas/extremadura.gi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04" y="912010"/>
            <a:ext cx="3312744" cy="27330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07328" y="227851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EXTREMADURA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22201" y="137782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4005064"/>
            <a:ext cx="39447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398464" y="3933056"/>
            <a:ext cx="3895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156176" y="3429000"/>
            <a:ext cx="576064" cy="137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068330" y="3284984"/>
            <a:ext cx="51178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436096" y="2710736"/>
            <a:ext cx="54516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012160" y="2273000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757123" y="2635589"/>
            <a:ext cx="311207" cy="163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5630984" y="3301626"/>
            <a:ext cx="360040" cy="163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436096" y="2383570"/>
            <a:ext cx="447499" cy="163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5345303" y="4653136"/>
            <a:ext cx="28568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717830" y="4519959"/>
            <a:ext cx="36633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398464" y="4649688"/>
            <a:ext cx="605584" cy="21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91328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zetaestaticos.com/extremadura/img/noticias/0/670/670381_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81485"/>
            <a:ext cx="3384376" cy="4476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dance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danced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dancing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004048" y="260648"/>
            <a:ext cx="3888433" cy="1783882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They</a:t>
            </a:r>
            <a:r>
              <a:rPr lang="es-ES_tradnl" sz="2400" dirty="0" smtClean="0">
                <a:solidFill>
                  <a:schemeClr val="bg1"/>
                </a:solidFill>
              </a:rPr>
              <a:t> 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traditional</a:t>
            </a:r>
            <a:r>
              <a:rPr lang="es-ES_tradnl" sz="2400" dirty="0" smtClean="0">
                <a:solidFill>
                  <a:schemeClr val="bg1"/>
                </a:solidFill>
              </a:rPr>
              <a:t> dances in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Montehermoso</a:t>
            </a:r>
            <a:r>
              <a:rPr lang="es-ES_tradnl" sz="2400" dirty="0" smtClean="0">
                <a:solidFill>
                  <a:schemeClr val="bg1"/>
                </a:solidFill>
              </a:rPr>
              <a:t>, a </a:t>
            </a:r>
            <a:r>
              <a:rPr lang="es-ES_tradnl" sz="2400" dirty="0" err="1" smtClean="0">
                <a:solidFill>
                  <a:schemeClr val="bg1"/>
                </a:solidFill>
              </a:rPr>
              <a:t>town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near</a:t>
            </a:r>
            <a:r>
              <a:rPr lang="es-ES_tradnl" sz="2400" dirty="0" smtClean="0">
                <a:solidFill>
                  <a:schemeClr val="bg1"/>
                </a:solidFill>
              </a:rPr>
              <a:t> Plasencia.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88224" y="31349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danced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79712" y="530120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Baile tradicional de </a:t>
            </a:r>
            <a:r>
              <a:rPr lang="es-ES_tradnl" dirty="0" err="1" smtClean="0">
                <a:solidFill>
                  <a:schemeClr val="bg1"/>
                </a:solidFill>
              </a:rPr>
              <a:t>Montehermoso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4143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hotelcasadonfernando.com/scripts/timthumb.php?src=/assets/rcasadonfernando_blog/images/uploads/blog/92-gorros-montehermosena.jpg&amp;w=350&amp;q=75&amp;zc=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63" y="1124744"/>
            <a:ext cx="6192063" cy="4104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26774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buying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42798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bought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8822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buy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179512" y="260648"/>
            <a:ext cx="3491877" cy="1728192"/>
          </a:xfrm>
          <a:prstGeom prst="wedgeEllipseCallout">
            <a:avLst>
              <a:gd name="adj1" fmla="val -29538"/>
              <a:gd name="adj2" fmla="val 64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 </a:t>
            </a:r>
            <a:r>
              <a:rPr lang="es-ES_tradnl" sz="2400" dirty="0" err="1" smtClean="0">
                <a:solidFill>
                  <a:schemeClr val="bg1"/>
                </a:solidFill>
              </a:rPr>
              <a:t>traditional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hat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4575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bought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1988840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419872" y="53639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Sombreros de </a:t>
            </a:r>
            <a:r>
              <a:rPr lang="es-ES_tradnl" dirty="0" err="1" smtClean="0">
                <a:solidFill>
                  <a:schemeClr val="bg1"/>
                </a:solidFill>
              </a:rPr>
              <a:t>montehermoseña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7864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016" y="1071900"/>
            <a:ext cx="5942242" cy="4085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5081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arrived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7079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arriving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077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arrive</a:t>
            </a:r>
            <a:endParaRPr lang="es-ES" sz="2800" b="1" dirty="0"/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915816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Catedral de Coria.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Llamada ovalada"/>
          <p:cNvSpPr/>
          <p:nvPr/>
        </p:nvSpPr>
        <p:spPr>
          <a:xfrm>
            <a:off x="5653966" y="176777"/>
            <a:ext cx="3096345" cy="1944216"/>
          </a:xfrm>
          <a:prstGeom prst="wedgeEllipseCallout">
            <a:avLst>
              <a:gd name="adj1" fmla="val 18411"/>
              <a:gd name="adj2" fmla="val 6451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in </a:t>
            </a:r>
            <a:r>
              <a:rPr lang="es-ES_tradnl" sz="2400" b="1" dirty="0" smtClean="0">
                <a:solidFill>
                  <a:schemeClr val="bg1"/>
                </a:solidFill>
              </a:rPr>
              <a:t>Coria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evening</a:t>
            </a:r>
            <a:r>
              <a:rPr lang="es-ES_tradnl" sz="2400" dirty="0" smtClean="0">
                <a:solidFill>
                  <a:schemeClr val="bg1"/>
                </a:solidFill>
              </a:rPr>
              <a:t>.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its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Cathedral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53431" y="301629"/>
            <a:ext cx="142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arrived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67392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upload.wikimedia.org/wikipedia/commons/d/d5/Bridge_Alcanta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6048671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26774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cross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42798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crossed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8822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crossing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467544" y="260648"/>
            <a:ext cx="3456384" cy="1728192"/>
          </a:xfrm>
          <a:prstGeom prst="wedgeEllipseCallout">
            <a:avLst>
              <a:gd name="adj1" fmla="val -29538"/>
              <a:gd name="adj2" fmla="val 64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Roman</a:t>
            </a:r>
            <a:r>
              <a:rPr lang="es-ES_tradnl" sz="2400" dirty="0" smtClean="0">
                <a:solidFill>
                  <a:schemeClr val="bg1"/>
                </a:solidFill>
              </a:rPr>
              <a:t> bridge  of </a:t>
            </a:r>
            <a:r>
              <a:rPr lang="es-ES_tradnl" sz="2400" b="1" dirty="0" smtClean="0">
                <a:solidFill>
                  <a:schemeClr val="bg1"/>
                </a:solidFill>
              </a:rPr>
              <a:t>Alcántara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1936" y="45750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crossed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5856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Puente romano de Alcántara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1988840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95587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extramilebiketours.com/monfragu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9" y="836712"/>
            <a:ext cx="6084166" cy="456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26774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watch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42798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watched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8822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watching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179512" y="260648"/>
            <a:ext cx="3491877" cy="1728192"/>
          </a:xfrm>
          <a:prstGeom prst="wedgeEllipseCallout">
            <a:avLst>
              <a:gd name="adj1" fmla="val -29538"/>
              <a:gd name="adj2" fmla="val 64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 </a:t>
            </a:r>
            <a:r>
              <a:rPr lang="es-ES_tradnl" sz="2400" dirty="0" err="1" smtClean="0">
                <a:solidFill>
                  <a:schemeClr val="bg1"/>
                </a:solidFill>
              </a:rPr>
              <a:t>lot</a:t>
            </a:r>
            <a:r>
              <a:rPr lang="es-ES_tradnl" sz="2400" dirty="0" smtClean="0">
                <a:solidFill>
                  <a:schemeClr val="bg1"/>
                </a:solidFill>
              </a:rPr>
              <a:t> of </a:t>
            </a:r>
            <a:r>
              <a:rPr lang="es-ES_tradnl" sz="2400" dirty="0" err="1" smtClean="0">
                <a:solidFill>
                  <a:schemeClr val="bg1"/>
                </a:solidFill>
              </a:rPr>
              <a:t>birds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national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park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4575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watched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1988840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419872" y="53639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Parque Nacional de </a:t>
            </a:r>
            <a:r>
              <a:rPr lang="es-ES_tradnl" dirty="0" err="1" smtClean="0">
                <a:solidFill>
                  <a:schemeClr val="bg1"/>
                </a:solidFill>
              </a:rPr>
              <a:t>Monfragüe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7709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mueveteenextremadura.com/archivos/1371206261mongragu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1" y="1196752"/>
            <a:ext cx="6193937" cy="3995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20272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fly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flew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flown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940152" y="260648"/>
            <a:ext cx="2952328" cy="1584176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The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vultures</a:t>
            </a:r>
            <a:r>
              <a:rPr lang="es-ES_tradnl" sz="2400" dirty="0" smtClean="0">
                <a:solidFill>
                  <a:schemeClr val="bg1"/>
                </a:solidFill>
              </a:rPr>
              <a:t> ________ </a:t>
            </a:r>
            <a:r>
              <a:rPr lang="es-ES_tradnl" sz="2400" dirty="0" err="1" smtClean="0">
                <a:solidFill>
                  <a:schemeClr val="bg1"/>
                </a:solidFill>
              </a:rPr>
              <a:t>over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our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heads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44208" y="7455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flew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11760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Parque Nacional de </a:t>
            </a:r>
            <a:r>
              <a:rPr lang="es-ES_tradnl" dirty="0" err="1" smtClean="0">
                <a:solidFill>
                  <a:schemeClr val="bg1"/>
                </a:solidFill>
              </a:rPr>
              <a:t>Monfragüe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09988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farm4.staticflickr.com/3649/3402326126_ee57348d6c_z.jpg?zz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32" y="2132856"/>
            <a:ext cx="6432376" cy="2412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26774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finding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42798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found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88224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find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504059" y="260648"/>
            <a:ext cx="3491877" cy="1728192"/>
          </a:xfrm>
          <a:prstGeom prst="wedgeEllipseCallout">
            <a:avLst>
              <a:gd name="adj1" fmla="val -29538"/>
              <a:gd name="adj2" fmla="val 642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t</a:t>
            </a:r>
            <a:r>
              <a:rPr lang="es-ES_tradnl" sz="2400" dirty="0" err="1" smtClean="0">
                <a:solidFill>
                  <a:schemeClr val="bg1"/>
                </a:solidFill>
              </a:rPr>
              <a:t>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futuristic</a:t>
            </a:r>
            <a:r>
              <a:rPr lang="es-ES_tradnl" sz="2400" dirty="0" smtClean="0">
                <a:solidFill>
                  <a:schemeClr val="bg1"/>
                </a:solidFill>
              </a:rPr>
              <a:t> bus </a:t>
            </a:r>
            <a:r>
              <a:rPr lang="es-ES_tradnl" sz="2400" dirty="0" err="1" smtClean="0">
                <a:solidFill>
                  <a:schemeClr val="bg1"/>
                </a:solidFill>
              </a:rPr>
              <a:t>station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b="1" dirty="0" smtClean="0">
                <a:solidFill>
                  <a:schemeClr val="bg1"/>
                </a:solidFill>
              </a:rPr>
              <a:t>Casar de Cáceres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91680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found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70990" y="1988840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699792" y="52292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Estación de autobuses de Casar de </a:t>
            </a:r>
            <a:r>
              <a:rPr lang="es-ES_tradnl" dirty="0">
                <a:solidFill>
                  <a:schemeClr val="bg1"/>
                </a:solidFill>
              </a:rPr>
              <a:t>C</a:t>
            </a:r>
            <a:r>
              <a:rPr lang="es-ES_tradnl" dirty="0" smtClean="0">
                <a:solidFill>
                  <a:schemeClr val="bg1"/>
                </a:solidFill>
              </a:rPr>
              <a:t>áceres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72747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lacasadelosquesos.com/admin/productos/fotos/foto13231657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4" y="1628800"/>
            <a:ext cx="5623017" cy="3072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eat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ate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eaten</a:t>
            </a:r>
            <a:endParaRPr lang="es-ES" sz="2800" b="1" dirty="0"/>
          </a:p>
        </p:txBody>
      </p:sp>
      <p:sp>
        <p:nvSpPr>
          <p:cNvPr id="2" name="1 Llamada ovalada"/>
          <p:cNvSpPr/>
          <p:nvPr/>
        </p:nvSpPr>
        <p:spPr>
          <a:xfrm>
            <a:off x="179512" y="260648"/>
            <a:ext cx="3491877" cy="1728192"/>
          </a:xfrm>
          <a:prstGeom prst="wedgeEllipseCallout">
            <a:avLst>
              <a:gd name="adj1" fmla="val -21603"/>
              <a:gd name="adj2" fmla="val 659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_________ </a:t>
            </a:r>
          </a:p>
          <a:p>
            <a:pPr algn="ctr"/>
            <a:r>
              <a:rPr lang="es-ES_tradnl" sz="2400" dirty="0" err="1">
                <a:solidFill>
                  <a:schemeClr val="bg1"/>
                </a:solidFill>
              </a:rPr>
              <a:t>t</a:t>
            </a:r>
            <a:r>
              <a:rPr lang="es-ES_tradnl" sz="2400" dirty="0" err="1" smtClean="0">
                <a:solidFill>
                  <a:schemeClr val="bg1"/>
                </a:solidFill>
              </a:rPr>
              <a:t>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delicious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cheese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there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4575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</a:rPr>
              <a:t>ate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1988840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699792" y="52292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Torta del Casar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1094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0" y="116632"/>
            <a:ext cx="7730172" cy="5743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5081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had</a:t>
            </a:r>
            <a:endParaRPr lang="es-ES" sz="2800" b="1" dirty="0"/>
          </a:p>
        </p:txBody>
      </p:sp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4288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7079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have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907704" y="6093296"/>
            <a:ext cx="158417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having</a:t>
            </a:r>
            <a:endParaRPr lang="es-ES" sz="2800" b="1" dirty="0"/>
          </a:p>
        </p:txBody>
      </p:sp>
      <p:pic>
        <p:nvPicPr>
          <p:cNvPr id="10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70990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viajarporextremadura.com/cubic/datos/docs/doc_11/imag_1409_00_mapa_extremadura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79"/>
          <a:stretch/>
        </p:blipFill>
        <p:spPr bwMode="auto">
          <a:xfrm>
            <a:off x="2627784" y="764704"/>
            <a:ext cx="4258679" cy="46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39551" y="332656"/>
            <a:ext cx="2880321" cy="1711874"/>
          </a:xfrm>
          <a:prstGeom prst="wedgeEllipseCallout">
            <a:avLst>
              <a:gd name="adj1" fmla="val -35551"/>
              <a:gd name="adj2" fmla="val 556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 </a:t>
            </a:r>
          </a:p>
          <a:p>
            <a:pPr algn="ctr"/>
            <a:r>
              <a:rPr lang="es-ES_tradnl" sz="2400" dirty="0" smtClean="0">
                <a:solidFill>
                  <a:schemeClr val="bg1"/>
                </a:solidFill>
              </a:rPr>
              <a:t>a </a:t>
            </a:r>
            <a:r>
              <a:rPr lang="es-ES_tradnl" sz="2400" dirty="0" err="1" smtClean="0">
                <a:solidFill>
                  <a:schemeClr val="bg1"/>
                </a:solidFill>
              </a:rPr>
              <a:t>fantastic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experience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7664" y="5295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had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11960" y="3645024"/>
            <a:ext cx="54516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234747" y="3573016"/>
            <a:ext cx="54516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508104" y="2916598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555512" y="2005581"/>
            <a:ext cx="6645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572000" y="1556792"/>
            <a:ext cx="54516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364088" y="1412776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4844581" y="2761146"/>
            <a:ext cx="447499" cy="163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4098845" y="2761147"/>
            <a:ext cx="617171" cy="163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3635896" y="1916832"/>
            <a:ext cx="447499" cy="163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4481207" y="4475303"/>
            <a:ext cx="28568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4925742" y="4365104"/>
            <a:ext cx="43834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3277031" y="4475302"/>
            <a:ext cx="718905" cy="321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636006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zzN0cD-OfqA/T7yFeNWHV6I/AAAAAAAAEqo/Q_gA32ziDBE/s1600/teatro+romano+de+merid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"/>
          <a:stretch/>
        </p:blipFill>
        <p:spPr bwMode="auto">
          <a:xfrm>
            <a:off x="971600" y="1034762"/>
            <a:ext cx="6405610" cy="4338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52265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09559" y="2044530"/>
            <a:ext cx="1998945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5508104" y="332656"/>
            <a:ext cx="3456384" cy="1404215"/>
          </a:xfrm>
          <a:prstGeom prst="wedgeEllipseCallout">
            <a:avLst>
              <a:gd name="adj1" fmla="val 19765"/>
              <a:gd name="adj2" fmla="val 7391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I ________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photo</a:t>
            </a:r>
            <a:r>
              <a:rPr lang="es-ES_tradnl" sz="2000" dirty="0" smtClean="0">
                <a:solidFill>
                  <a:schemeClr val="bg1"/>
                </a:solidFill>
              </a:rPr>
              <a:t> in </a:t>
            </a:r>
            <a:r>
              <a:rPr lang="es-ES_tradnl" sz="2000" b="1" dirty="0" smtClean="0">
                <a:solidFill>
                  <a:schemeClr val="bg1"/>
                </a:solidFill>
              </a:rPr>
              <a:t>Mérida</a:t>
            </a:r>
            <a:r>
              <a:rPr lang="es-ES_tradnl" sz="2000" dirty="0" smtClean="0">
                <a:solidFill>
                  <a:schemeClr val="bg1"/>
                </a:solidFill>
              </a:rPr>
              <a:t>.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Roman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theatre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555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take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29158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took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07605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taken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00192" y="4766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took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55776" y="53639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Teatro romano de Mérida.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60401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fighting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fought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fight</a:t>
            </a:r>
            <a:endParaRPr lang="es-E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103423"/>
            <a:ext cx="6322336" cy="4197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77279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54196" y="374438"/>
            <a:ext cx="3456384" cy="1404215"/>
          </a:xfrm>
          <a:prstGeom prst="wedgeEllipseCallout">
            <a:avLst>
              <a:gd name="adj1" fmla="val -20968"/>
              <a:gd name="adj2" fmla="val 7185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gladiators</a:t>
            </a:r>
            <a:r>
              <a:rPr lang="es-ES_tradnl" sz="2000" dirty="0" smtClean="0">
                <a:solidFill>
                  <a:schemeClr val="bg1"/>
                </a:solidFill>
              </a:rPr>
              <a:t> ________ in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amphiteather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96916" y="807095"/>
            <a:ext cx="112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fought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53012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 Anfiteatro romano. Mérida.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64457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visit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visited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visiting</a:t>
            </a:r>
            <a:endParaRPr lang="es-ES" sz="2800" b="1" dirty="0"/>
          </a:p>
        </p:txBody>
      </p:sp>
      <p:pic>
        <p:nvPicPr>
          <p:cNvPr id="4098" name="Picture 2" descr="http://www.foroxerbar.com/files/posted_images/user_50_0_2_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3423"/>
            <a:ext cx="6396625" cy="4197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77279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54196" y="374438"/>
            <a:ext cx="3456384" cy="1404215"/>
          </a:xfrm>
          <a:prstGeom prst="wedgeEllipseCallout">
            <a:avLst>
              <a:gd name="adj1" fmla="val -20968"/>
              <a:gd name="adj2" fmla="val 7185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We</a:t>
            </a:r>
            <a:r>
              <a:rPr lang="es-ES_tradnl" sz="2000" dirty="0" smtClean="0">
                <a:solidFill>
                  <a:schemeClr val="bg1"/>
                </a:solidFill>
              </a:rPr>
              <a:t> ________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National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Museum</a:t>
            </a:r>
            <a:r>
              <a:rPr lang="es-ES_tradnl" sz="2000" dirty="0" smtClean="0">
                <a:solidFill>
                  <a:schemeClr val="bg1"/>
                </a:solidFill>
              </a:rPr>
              <a:t> of </a:t>
            </a:r>
            <a:r>
              <a:rPr lang="es-ES_tradnl" sz="2000" dirty="0" err="1" smtClean="0">
                <a:solidFill>
                  <a:schemeClr val="bg1"/>
                </a:solidFill>
              </a:rPr>
              <a:t>Roman</a:t>
            </a:r>
            <a:r>
              <a:rPr lang="es-ES_tradnl" sz="2000" dirty="0" smtClean="0">
                <a:solidFill>
                  <a:schemeClr val="bg1"/>
                </a:solidFill>
              </a:rPr>
              <a:t> Art </a:t>
            </a:r>
            <a:r>
              <a:rPr lang="es-ES_tradnl" sz="2000" dirty="0" err="1" smtClean="0">
                <a:solidFill>
                  <a:schemeClr val="bg1"/>
                </a:solidFill>
              </a:rPr>
              <a:t>there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84948" y="518454"/>
            <a:ext cx="112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visited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53639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Museo Nacional de Arte Romano. Mérida.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1623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drank</a:t>
            </a:r>
            <a:endParaRPr lang="es-ES" sz="28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drink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drunk</a:t>
            </a:r>
            <a:endParaRPr lang="es-ES" sz="2800" b="1" dirty="0"/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urismoextremadura.com/GaleriaMultimedia/imagenes/Badajoz/plaza-alta-badajoz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24" y="1628800"/>
            <a:ext cx="6202660" cy="310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79512" y="116631"/>
            <a:ext cx="3816424" cy="1888949"/>
          </a:xfrm>
          <a:prstGeom prst="wedgeEllipseCallout">
            <a:avLst>
              <a:gd name="adj1" fmla="val -26437"/>
              <a:gd name="adj2" fmla="val 688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 a </a:t>
            </a:r>
            <a:r>
              <a:rPr lang="es-ES_tradnl" sz="2400" dirty="0" err="1" smtClean="0">
                <a:solidFill>
                  <a:schemeClr val="bg1"/>
                </a:solidFill>
              </a:rPr>
              <a:t>relaxing</a:t>
            </a:r>
            <a:r>
              <a:rPr lang="es-ES_tradnl" sz="2400" dirty="0" smtClean="0">
                <a:solidFill>
                  <a:schemeClr val="bg1"/>
                </a:solidFill>
              </a:rPr>
              <a:t> cup of </a:t>
            </a:r>
            <a:r>
              <a:rPr lang="es-ES_tradnl" sz="2400" dirty="0" err="1" smtClean="0">
                <a:solidFill>
                  <a:schemeClr val="bg1"/>
                </a:solidFill>
              </a:rPr>
              <a:t>coffee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_tradnl" sz="2400" dirty="0" err="1" smtClean="0">
                <a:solidFill>
                  <a:schemeClr val="bg1"/>
                </a:solidFill>
              </a:rPr>
              <a:t>square</a:t>
            </a:r>
            <a:r>
              <a:rPr lang="es-ES_tradnl" sz="2400" dirty="0" smtClean="0">
                <a:solidFill>
                  <a:schemeClr val="bg1"/>
                </a:solidFill>
              </a:rPr>
              <a:t> in </a:t>
            </a:r>
            <a:r>
              <a:rPr lang="es-ES_tradnl" sz="2400" b="1" dirty="0" smtClean="0">
                <a:solidFill>
                  <a:schemeClr val="bg1"/>
                </a:solidFill>
              </a:rPr>
              <a:t>Badajoz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2606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drank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03848" y="521391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Plaza Alta de Badajoz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21010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n5L4IQFIxWM/T6I-VOwkZVI/AAAAAAAAAFY/XjCTjANGEyQ/s1600/lleren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65" y="1125424"/>
            <a:ext cx="6018974" cy="4008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chime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chimed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chiming</a:t>
            </a:r>
            <a:endParaRPr lang="es-ES" sz="2800" b="1" dirty="0"/>
          </a:p>
        </p:txBody>
      </p:sp>
      <p:pic>
        <p:nvPicPr>
          <p:cNvPr id="11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77279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54196" y="374438"/>
            <a:ext cx="3193668" cy="1404215"/>
          </a:xfrm>
          <a:prstGeom prst="wedgeEllipseCallout">
            <a:avLst>
              <a:gd name="adj1" fmla="val -20968"/>
              <a:gd name="adj2" fmla="val 7185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Bells</a:t>
            </a:r>
            <a:r>
              <a:rPr lang="es-ES_tradnl" sz="2000" dirty="0" smtClean="0">
                <a:solidFill>
                  <a:schemeClr val="bg1"/>
                </a:solidFill>
              </a:rPr>
              <a:t> __________ in </a:t>
            </a:r>
            <a:r>
              <a:rPr lang="es-ES_tradnl" sz="2000" dirty="0" err="1" smtClean="0">
                <a:solidFill>
                  <a:schemeClr val="bg1"/>
                </a:solidFill>
              </a:rPr>
              <a:t>the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tower</a:t>
            </a:r>
            <a:r>
              <a:rPr lang="es-ES_tradnl" sz="2000" dirty="0" smtClean="0">
                <a:solidFill>
                  <a:schemeClr val="bg1"/>
                </a:solidFill>
              </a:rPr>
              <a:t> of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church</a:t>
            </a:r>
            <a:r>
              <a:rPr lang="es-ES_tradnl" sz="2000" dirty="0" smtClean="0">
                <a:solidFill>
                  <a:schemeClr val="bg1"/>
                </a:solidFill>
              </a:rPr>
              <a:t> in Llerena.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518454"/>
            <a:ext cx="148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chimed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53012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Plaza de Llerena.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6222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6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iajarporextremadura.com/cubic/datos/docs/doc_10/imag_432_jayona_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119"/>
            <a:ext cx="5850007" cy="4383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explore</a:t>
            </a:r>
            <a:endParaRPr lang="es-ES" sz="28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explored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exploring</a:t>
            </a:r>
            <a:endParaRPr lang="es-ES" sz="2800" b="1" dirty="0"/>
          </a:p>
        </p:txBody>
      </p:sp>
      <p:pic>
        <p:nvPicPr>
          <p:cNvPr id="11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77279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54196" y="374438"/>
            <a:ext cx="3193668" cy="1404215"/>
          </a:xfrm>
          <a:prstGeom prst="wedgeEllipseCallout">
            <a:avLst>
              <a:gd name="adj1" fmla="val -20968"/>
              <a:gd name="adj2" fmla="val 7185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We</a:t>
            </a:r>
            <a:r>
              <a:rPr lang="es-ES_tradnl" sz="2000" dirty="0" smtClean="0">
                <a:solidFill>
                  <a:schemeClr val="bg1"/>
                </a:solidFill>
              </a:rPr>
              <a:t> __________ </a:t>
            </a:r>
            <a:r>
              <a:rPr lang="es-ES_tradnl" sz="2000" dirty="0" err="1" smtClean="0">
                <a:solidFill>
                  <a:schemeClr val="bg1"/>
                </a:solidFill>
              </a:rPr>
              <a:t>this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</a:rPr>
              <a:t>old</a:t>
            </a:r>
            <a:r>
              <a:rPr lang="es-ES_tradnl" sz="2000" dirty="0" smtClean="0">
                <a:solidFill>
                  <a:schemeClr val="bg1"/>
                </a:solidFill>
              </a:rPr>
              <a:t> mine </a:t>
            </a:r>
            <a:r>
              <a:rPr lang="es-ES_tradnl" sz="2000" dirty="0" err="1" smtClean="0">
                <a:solidFill>
                  <a:schemeClr val="bg1"/>
                </a:solidFill>
              </a:rPr>
              <a:t>near</a:t>
            </a:r>
            <a:r>
              <a:rPr lang="es-ES_tradnl" sz="2000" dirty="0" smtClean="0">
                <a:solidFill>
                  <a:schemeClr val="bg1"/>
                </a:solidFill>
              </a:rPr>
              <a:t> Llerena.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518454"/>
            <a:ext cx="148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rgbClr val="FF0000"/>
                </a:solidFill>
              </a:rPr>
              <a:t>explored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1800" y="53639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Mina La </a:t>
            </a:r>
            <a:r>
              <a:rPr lang="es-ES_tradnl" dirty="0" err="1" smtClean="0">
                <a:solidFill>
                  <a:schemeClr val="bg1"/>
                </a:solidFill>
              </a:rPr>
              <a:t>Jayona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13015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istermix.net/repositori/imatges/productes/square%20hc.4.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11" y1="2056" x2="98056" y2="2430"/>
                        <a14:foregroundMark x1="694" y1="2617" x2="1111" y2="4486"/>
                        <a14:foregroundMark x1="1111" y1="4486" x2="1111" y2="4486"/>
                        <a14:foregroundMark x1="1111" y1="1682" x2="1111" y2="1682"/>
                        <a14:foregroundMark x1="98056" y1="1869" x2="98472" y2="5421"/>
                        <a14:foregroundMark x1="98611" y1="2243" x2="98611" y2="2243"/>
                        <a14:foregroundMark x1="6944" y1="7850" x2="6944" y2="96822"/>
                        <a14:foregroundMark x1="10139" y1="7477" x2="91944" y2="8598"/>
                        <a14:foregroundMark x1="92917" y1="9346" x2="93056" y2="96449"/>
                        <a14:foregroundMark x1="5278" y1="98692" x2="94167" y2="98318"/>
                        <a14:foregroundMark x1="1111" y1="6355" x2="20000" y2="5981"/>
                        <a14:backgroundMark x1="1250" y1="748" x2="98472" y2="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28" y="116632"/>
            <a:ext cx="7946452" cy="5904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19573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slept</a:t>
            </a:r>
            <a:endParaRPr lang="es-ES" sz="28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35597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sleep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6516216" y="6237312"/>
            <a:ext cx="187220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sleeping</a:t>
            </a:r>
            <a:endParaRPr lang="es-ES" sz="2800" b="1" dirty="0"/>
          </a:p>
        </p:txBody>
      </p:sp>
      <p:pic>
        <p:nvPicPr>
          <p:cNvPr id="12" name="Picture 8" descr="http://americanretirementsolutions.wikidot.com/local--files/external:safety/American-Tourist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8118" y1="69914" x2="18118" y2="85100"/>
                        <a14:foregroundMark x1="18118" y1="86533" x2="11847" y2="89112"/>
                        <a14:foregroundMark x1="28920" y1="75931" x2="31010" y2="90544"/>
                        <a14:foregroundMark x1="22997" y1="7163" x2="26132" y2="7163"/>
                        <a14:foregroundMark x1="90941" y1="31232" x2="93728" y2="2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45" r="4512"/>
          <a:stretch/>
        </p:blipFill>
        <p:spPr bwMode="auto">
          <a:xfrm>
            <a:off x="35496" y="2005581"/>
            <a:ext cx="1908722" cy="4861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203848" y="53639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Parador de Zafra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hoteca.com/files/fotos/3165/foto-hotel-Parador-de-Zafra-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96" y="936970"/>
            <a:ext cx="4492400" cy="443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179512" y="116631"/>
            <a:ext cx="3456384" cy="1728193"/>
          </a:xfrm>
          <a:prstGeom prst="wedgeEllipseCallout">
            <a:avLst>
              <a:gd name="adj1" fmla="val -26437"/>
              <a:gd name="adj2" fmla="val 6883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chemeClr val="bg1"/>
                </a:solidFill>
              </a:rPr>
              <a:t>We</a:t>
            </a:r>
            <a:r>
              <a:rPr lang="es-ES_tradnl" sz="2400" dirty="0" smtClean="0">
                <a:solidFill>
                  <a:schemeClr val="bg1"/>
                </a:solidFill>
              </a:rPr>
              <a:t> _______ in </a:t>
            </a:r>
            <a:r>
              <a:rPr lang="es-ES_tradnl" sz="2400" dirty="0" err="1" smtClean="0">
                <a:solidFill>
                  <a:schemeClr val="bg1"/>
                </a:solidFill>
              </a:rPr>
              <a:t>this</a:t>
            </a:r>
            <a:r>
              <a:rPr lang="es-ES_tradnl" sz="2400" dirty="0" smtClean="0">
                <a:solidFill>
                  <a:schemeClr val="bg1"/>
                </a:solidFill>
              </a:rPr>
              <a:t> hotel in </a:t>
            </a:r>
            <a:r>
              <a:rPr lang="es-ES_tradnl" sz="2400" b="1" dirty="0" smtClean="0">
                <a:solidFill>
                  <a:schemeClr val="bg1"/>
                </a:solidFill>
              </a:rPr>
              <a:t>Zafra</a:t>
            </a:r>
            <a:r>
              <a:rPr lang="es-ES_tradnl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2150" y="52275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slept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4624"/>
      </p:ext>
    </p:extLst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503</Words>
  <Application>Microsoft Office PowerPoint</Application>
  <PresentationFormat>Affichage à l'écran (4:3)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Lahbib</cp:lastModifiedBy>
  <cp:revision>56</cp:revision>
  <dcterms:created xsi:type="dcterms:W3CDTF">2013-11-19T18:15:24Z</dcterms:created>
  <dcterms:modified xsi:type="dcterms:W3CDTF">2020-01-20T22:31:33Z</dcterms:modified>
</cp:coreProperties>
</file>