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9" r:id="rId2"/>
    <p:sldId id="265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FF00FF"/>
    <a:srgbClr val="CC00CC"/>
    <a:srgbClr val="FFCCFF"/>
    <a:srgbClr val="FFCC99"/>
    <a:srgbClr val="99CCFF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5B08-844B-4C04-8029-E3A580076EA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9D8D-B969-4AC0-81F2-2B5850B0F598}" type="slidenum">
              <a:rPr lang="pt-PT" smtClean="0"/>
              <a:pPr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281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857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54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FF8-0101-4931-AA35-DA3888A535CA}" type="datetimeFigureOut">
              <a:rPr lang="pt-PT" smtClean="0"/>
              <a:pPr/>
              <a:t>20-03-2019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D29D-8BD0-4D84-BBDC-248EC499E193}" type="slidenum">
              <a:rPr lang="pt-PT" smtClean="0"/>
              <a:pPr/>
              <a:t>‹N°›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slide" Target="slide6.xml"/><Relationship Id="rId26" Type="http://schemas.openxmlformats.org/officeDocument/2006/relationships/slide" Target="slide13.xml"/><Relationship Id="rId39" Type="http://schemas.openxmlformats.org/officeDocument/2006/relationships/slide" Target="slide26.xml"/><Relationship Id="rId3" Type="http://schemas.openxmlformats.org/officeDocument/2006/relationships/control" Target="../activeX/activeX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42" Type="http://schemas.openxmlformats.org/officeDocument/2006/relationships/image" Target="../media/image5.png"/><Relationship Id="rId47" Type="http://schemas.openxmlformats.org/officeDocument/2006/relationships/image" Target="../media/image11.wmf"/><Relationship Id="rId50" Type="http://schemas.openxmlformats.org/officeDocument/2006/relationships/image" Target="../media/image14.wmf"/><Relationship Id="rId7" Type="http://schemas.openxmlformats.org/officeDocument/2006/relationships/control" Target="../activeX/activeX5.xml"/><Relationship Id="rId12" Type="http://schemas.openxmlformats.org/officeDocument/2006/relationships/image" Target="../media/image15.png"/><Relationship Id="rId17" Type="http://schemas.openxmlformats.org/officeDocument/2006/relationships/slide" Target="slide5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38" Type="http://schemas.openxmlformats.org/officeDocument/2006/relationships/slide" Target="slide25.xml"/><Relationship Id="rId46" Type="http://schemas.openxmlformats.org/officeDocument/2006/relationships/image" Target="../media/image10.wm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41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slide" Target="slide3.xml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37" Type="http://schemas.openxmlformats.org/officeDocument/2006/relationships/slide" Target="slide24.xml"/><Relationship Id="rId40" Type="http://schemas.openxmlformats.org/officeDocument/2006/relationships/slide" Target="slide27.xml"/><Relationship Id="rId45" Type="http://schemas.openxmlformats.org/officeDocument/2006/relationships/image" Target="../media/image9.wmf"/><Relationship Id="rId5" Type="http://schemas.openxmlformats.org/officeDocument/2006/relationships/control" Target="../activeX/activeX3.xml"/><Relationship Id="rId15" Type="http://schemas.openxmlformats.org/officeDocument/2006/relationships/image" Target="../media/image2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slide" Target="slide23.xml"/><Relationship Id="rId49" Type="http://schemas.openxmlformats.org/officeDocument/2006/relationships/image" Target="../media/image13.wm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31" Type="http://schemas.openxmlformats.org/officeDocument/2006/relationships/slide" Target="slide18.xml"/><Relationship Id="rId44" Type="http://schemas.openxmlformats.org/officeDocument/2006/relationships/image" Target="../media/image6.png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Relationship Id="rId43" Type="http://schemas.openxmlformats.org/officeDocument/2006/relationships/image" Target="../media/image18.gif"/><Relationship Id="rId48" Type="http://schemas.openxmlformats.org/officeDocument/2006/relationships/image" Target="../media/image12.wmf"/><Relationship Id="rId8" Type="http://schemas.openxmlformats.org/officeDocument/2006/relationships/control" Target="../activeX/activeX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m 63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83549">
            <a:off x="7289274" y="4442193"/>
            <a:ext cx="866297" cy="1015854"/>
          </a:xfrm>
          <a:prstGeom prst="rect">
            <a:avLst/>
          </a:prstGeom>
        </p:spPr>
      </p:pic>
      <p:pic>
        <p:nvPicPr>
          <p:cNvPr id="63" name="Imagem 62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62446">
            <a:off x="8043315" y="4660662"/>
            <a:ext cx="866297" cy="1015854"/>
          </a:xfrm>
          <a:prstGeom prst="rect">
            <a:avLst/>
          </a:prstGeom>
        </p:spPr>
      </p:pic>
      <p:pic>
        <p:nvPicPr>
          <p:cNvPr id="55" name="Imagem 5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4077072"/>
            <a:ext cx="866297" cy="1015854"/>
          </a:xfrm>
          <a:prstGeom prst="rect">
            <a:avLst/>
          </a:prstGeom>
        </p:spPr>
      </p:pic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6" name="Imagem 35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656841"/>
            <a:ext cx="576064" cy="587819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5445224"/>
            <a:ext cx="493975" cy="504056"/>
          </a:xfrm>
          <a:prstGeom prst="rect">
            <a:avLst/>
          </a:prstGeom>
        </p:spPr>
      </p:pic>
      <p:pic>
        <p:nvPicPr>
          <p:cNvPr id="39" name="Imagem 38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797152"/>
            <a:ext cx="360040" cy="367387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6165304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237312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077072"/>
            <a:ext cx="360040" cy="367387"/>
          </a:xfrm>
          <a:prstGeom prst="rect">
            <a:avLst/>
          </a:prstGeom>
        </p:spPr>
      </p:pic>
      <p:pic>
        <p:nvPicPr>
          <p:cNvPr id="43" name="Imagem 42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941168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021288"/>
            <a:ext cx="360040" cy="367387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157192"/>
            <a:ext cx="696124" cy="71033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619672" y="404664"/>
            <a:ext cx="5976664" cy="5904656"/>
            <a:chOff x="1619672" y="404664"/>
            <a:chExt cx="5976664" cy="5904656"/>
          </a:xfrm>
        </p:grpSpPr>
        <p:pic>
          <p:nvPicPr>
            <p:cNvPr id="23" name="Imagem 22" descr="qvc_prize_wheel_by_wheelgenius-d5erg5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9672" y="404664"/>
              <a:ext cx="5976664" cy="5904656"/>
            </a:xfrm>
            <a:prstGeom prst="rect">
              <a:avLst/>
            </a:prstGeom>
          </p:spPr>
        </p:pic>
        <p:sp>
          <p:nvSpPr>
            <p:cNvPr id="59" name="Pentágono 58"/>
            <p:cNvSpPr/>
            <p:nvPr/>
          </p:nvSpPr>
          <p:spPr>
            <a:xfrm rot="20612192">
              <a:off x="5603817" y="2534717"/>
              <a:ext cx="1883246" cy="439731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1100" b="1" dirty="0" smtClean="0">
                  <a:latin typeface="Candara" pitchFamily="34" charset="0"/>
                </a:rPr>
                <a:t>LOSE </a:t>
              </a:r>
              <a:r>
                <a:rPr lang="pt-PT" sz="1400" b="1" dirty="0" smtClean="0">
                  <a:latin typeface="Candara" pitchFamily="34" charset="0"/>
                </a:rPr>
                <a:t>100$</a:t>
              </a:r>
              <a:endParaRPr lang="pt-PT" b="1" dirty="0">
                <a:latin typeface="Candara" pitchFamily="34" charset="0"/>
              </a:endParaRPr>
            </a:p>
          </p:txBody>
        </p:sp>
        <p:sp>
          <p:nvSpPr>
            <p:cNvPr id="60" name="Pentágono 59"/>
            <p:cNvSpPr/>
            <p:nvPr/>
          </p:nvSpPr>
          <p:spPr>
            <a:xfrm rot="16200000">
              <a:off x="3563888" y="1268760"/>
              <a:ext cx="2088232" cy="360040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900" b="1" dirty="0" smtClean="0">
                  <a:latin typeface="Candara" pitchFamily="34" charset="0"/>
                </a:rPr>
                <a:t>LOSE </a:t>
              </a:r>
              <a:r>
                <a:rPr lang="pt-PT" sz="1050" b="1" dirty="0" smtClean="0">
                  <a:latin typeface="Candara" pitchFamily="34" charset="0"/>
                </a:rPr>
                <a:t>200$</a:t>
              </a:r>
              <a:endParaRPr lang="pt-PT" sz="900" b="1" dirty="0">
                <a:latin typeface="Candara" pitchFamily="34" charset="0"/>
              </a:endParaRPr>
            </a:p>
          </p:txBody>
        </p:sp>
        <p:sp>
          <p:nvSpPr>
            <p:cNvPr id="61" name="Pentágono 60"/>
            <p:cNvSpPr/>
            <p:nvPr/>
          </p:nvSpPr>
          <p:spPr>
            <a:xfrm rot="11747057">
              <a:off x="1800357" y="2525398"/>
              <a:ext cx="1883246" cy="439731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1100" b="1" dirty="0" smtClean="0">
                  <a:latin typeface="Candara" pitchFamily="34" charset="0"/>
                </a:rPr>
                <a:t>LOSE </a:t>
              </a:r>
              <a:r>
                <a:rPr lang="pt-PT" sz="1600" b="1" dirty="0" smtClean="0">
                  <a:latin typeface="Candara" pitchFamily="34" charset="0"/>
                </a:rPr>
                <a:t>50$</a:t>
              </a:r>
              <a:endParaRPr lang="pt-PT" b="1" dirty="0">
                <a:latin typeface="Candara" pitchFamily="34" charset="0"/>
              </a:endParaRPr>
            </a:p>
          </p:txBody>
        </p:sp>
        <p:sp>
          <p:nvSpPr>
            <p:cNvPr id="62" name="Pentágono 61"/>
            <p:cNvSpPr/>
            <p:nvPr/>
          </p:nvSpPr>
          <p:spPr>
            <a:xfrm rot="7658569">
              <a:off x="2453839" y="4686903"/>
              <a:ext cx="2088232" cy="374656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900" b="1" dirty="0" smtClean="0">
                  <a:latin typeface="Candara" pitchFamily="34" charset="0"/>
                </a:rPr>
                <a:t>LOSE</a:t>
              </a:r>
            </a:p>
            <a:p>
              <a:pPr algn="ctr"/>
              <a:r>
                <a:rPr lang="pt-PT" sz="1200" b="1" dirty="0" smtClean="0">
                  <a:latin typeface="Candara" pitchFamily="34" charset="0"/>
                </a:rPr>
                <a:t>150$</a:t>
              </a:r>
              <a:endParaRPr lang="pt-PT" sz="1200" b="1" dirty="0">
                <a:latin typeface="Candara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3131840" y="1916832"/>
            <a:ext cx="2952328" cy="288032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pt-PT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SPIN THE WHEEL GAME</a:t>
            </a:r>
            <a:endParaRPr lang="pt-PT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88640"/>
            <a:ext cx="3168352" cy="2176242"/>
          </a:xfrm>
          <a:prstGeom prst="rect">
            <a:avLst/>
          </a:prstGeom>
        </p:spPr>
      </p:pic>
      <p:pic>
        <p:nvPicPr>
          <p:cNvPr id="31" name="Imagem 30" descr="green-right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504929">
            <a:off x="4021239" y="5204675"/>
            <a:ext cx="1567167" cy="1261569"/>
          </a:xfrm>
          <a:prstGeom prst="rect">
            <a:avLst/>
          </a:prstGeom>
        </p:spPr>
      </p:pic>
      <p:pic>
        <p:nvPicPr>
          <p:cNvPr id="44" name="Imagem 43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789099"/>
            <a:ext cx="792088" cy="808253"/>
          </a:xfrm>
          <a:prstGeom prst="rect">
            <a:avLst/>
          </a:prstGeom>
        </p:spPr>
      </p:pic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256440">
            <a:off x="-796756" y="2860025"/>
            <a:ext cx="4149767" cy="2850343"/>
          </a:xfrm>
          <a:prstGeom prst="rect">
            <a:avLst/>
          </a:prstGeom>
        </p:spPr>
      </p:pic>
      <p:pic>
        <p:nvPicPr>
          <p:cNvPr id="29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9" cstate="print"/>
          <a:stretch>
            <a:fillRect/>
          </a:stretch>
        </p:blipFill>
        <p:spPr>
          <a:xfrm>
            <a:off x="1259632" y="908720"/>
            <a:ext cx="512440" cy="512440"/>
          </a:xfrm>
          <a:prstGeom prst="rect">
            <a:avLst/>
          </a:prstGeom>
        </p:spPr>
      </p:pic>
      <p:pic>
        <p:nvPicPr>
          <p:cNvPr id="32" name="Imagem 31" descr="pink-splat-clipart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0"/>
            <a:ext cx="2627784" cy="2495068"/>
          </a:xfrm>
          <a:prstGeom prst="rect">
            <a:avLst/>
          </a:prstGeom>
        </p:spPr>
      </p:pic>
      <p:pic>
        <p:nvPicPr>
          <p:cNvPr id="14" name="Imagem 13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1600" y="620688"/>
            <a:ext cx="1296144" cy="12836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oper Black" pitchFamily="18" charset="0"/>
              </a:rPr>
              <a:t>PRESENT SIMPLE </a:t>
            </a:r>
          </a:p>
          <a:p>
            <a:pPr algn="ctr"/>
            <a:r>
              <a:rPr lang="pt-PT" sz="2800" dirty="0" err="1" smtClean="0">
                <a:latin typeface="Cooper Black" pitchFamily="18" charset="0"/>
              </a:rPr>
              <a:t>vs</a:t>
            </a:r>
            <a:r>
              <a:rPr lang="pt-PT" sz="2800" dirty="0" smtClean="0">
                <a:latin typeface="Cooper Black" pitchFamily="18" charset="0"/>
              </a:rPr>
              <a:t> PRESENT CONTINUOUS</a:t>
            </a:r>
            <a:endParaRPr lang="pt-PT" sz="2800" dirty="0">
              <a:latin typeface="Cooper Black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effectLst/>
                <a:latin typeface="Britannic Bold" pitchFamily="34" charset="0"/>
              </a:rPr>
              <a:t>am</a:t>
            </a:r>
            <a:r>
              <a:rPr lang="pt-PT" sz="4400" dirty="0" smtClean="0">
                <a:effectLst/>
                <a:latin typeface="Britannic Bold" pitchFamily="34" charset="0"/>
              </a:rPr>
              <a:t> </a:t>
            </a:r>
            <a:r>
              <a:rPr lang="pt-PT" sz="4400" dirty="0" err="1" smtClean="0">
                <a:effectLst/>
                <a:latin typeface="Britannic Bold" pitchFamily="34" charset="0"/>
              </a:rPr>
              <a:t>working</a:t>
            </a:r>
            <a:r>
              <a:rPr lang="pt-PT" sz="4400" dirty="0" smtClean="0">
                <a:effectLst/>
                <a:latin typeface="Britannic Bold" pitchFamily="34" charset="0"/>
              </a:rPr>
              <a:t> / </a:t>
            </a:r>
            <a:r>
              <a:rPr lang="pt-PT" sz="4400" dirty="0" err="1" smtClean="0">
                <a:effectLst/>
                <a:latin typeface="Britannic Bold" pitchFamily="34" charset="0"/>
              </a:rPr>
              <a:t>don’t</a:t>
            </a:r>
            <a:r>
              <a:rPr lang="pt-PT" sz="4400" dirty="0" smtClean="0">
                <a:effectLst/>
                <a:latin typeface="Britannic Bold" pitchFamily="34" charset="0"/>
              </a:rPr>
              <a:t> </a:t>
            </a:r>
            <a:r>
              <a:rPr lang="pt-PT" sz="4400" dirty="0" err="1" smtClean="0">
                <a:effectLst/>
                <a:latin typeface="Britannic Bold" pitchFamily="34" charset="0"/>
              </a:rPr>
              <a:t>interrupt</a:t>
            </a:r>
            <a:endParaRPr lang="pt-PT" sz="54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18448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work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),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so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please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not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interrupt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me.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39552" y="3814008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PRESENT CONTINUOUS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am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is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/are 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ing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smtClean="0">
                <a:latin typeface="Britannic Bold" pitchFamily="34" charset="0"/>
              </a:rPr>
              <a:t> for </a:t>
            </a:r>
            <a:r>
              <a:rPr lang="pt-PT" dirty="0" err="1" smtClean="0">
                <a:latin typeface="Britannic Bold" pitchFamily="34" charset="0"/>
              </a:rPr>
              <a:t>temporary</a:t>
            </a:r>
            <a:r>
              <a:rPr lang="pt-PT" dirty="0" smtClean="0">
                <a:latin typeface="Britannic Bold" pitchFamily="34" charset="0"/>
              </a:rPr>
              <a:t> </a:t>
            </a:r>
            <a:r>
              <a:rPr lang="pt-PT" dirty="0" err="1" smtClean="0">
                <a:latin typeface="Britannic Bold" pitchFamily="34" charset="0"/>
              </a:rPr>
              <a:t>situations</a:t>
            </a:r>
            <a:r>
              <a:rPr lang="pt-PT" dirty="0" smtClean="0">
                <a:latin typeface="Britannic Bold" pitchFamily="34" charset="0"/>
              </a:rPr>
              <a:t>, </a:t>
            </a:r>
            <a:r>
              <a:rPr lang="pt-PT" dirty="0" err="1" smtClean="0">
                <a:latin typeface="Britannic Bold" pitchFamily="34" charset="0"/>
              </a:rPr>
              <a:t>actions</a:t>
            </a:r>
            <a:r>
              <a:rPr lang="pt-PT" dirty="0" smtClean="0">
                <a:latin typeface="Britannic Bold" pitchFamily="34" charset="0"/>
              </a:rPr>
              <a:t> happening </a:t>
            </a:r>
            <a:r>
              <a:rPr lang="pt-PT" dirty="0" err="1" smtClean="0">
                <a:latin typeface="Britannic Bold" pitchFamily="34" charset="0"/>
              </a:rPr>
              <a:t>now</a:t>
            </a:r>
            <a:r>
              <a:rPr lang="pt-PT" dirty="0" smtClean="0">
                <a:latin typeface="Britannic Bold" pitchFamily="34" charset="0"/>
              </a:rPr>
              <a:t>, future </a:t>
            </a:r>
            <a:r>
              <a:rPr lang="pt-PT" dirty="0" err="1" smtClean="0">
                <a:latin typeface="Britannic Bold" pitchFamily="34" charset="0"/>
              </a:rPr>
              <a:t>plans</a:t>
            </a:r>
            <a:r>
              <a:rPr lang="pt-PT" dirty="0" smtClean="0">
                <a:latin typeface="Britannic Bold" pitchFamily="34" charset="0"/>
              </a:rPr>
              <a:t>… 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PRESENT SIMPLE </a:t>
            </a:r>
            <a:r>
              <a:rPr lang="pt-PT" dirty="0" smtClean="0">
                <a:latin typeface="Britannic Bold" pitchFamily="34" charset="0"/>
              </a:rPr>
              <a:t>for general </a:t>
            </a:r>
            <a:r>
              <a:rPr lang="pt-PT" dirty="0" err="1" smtClean="0">
                <a:latin typeface="Britannic Bold" pitchFamily="34" charset="0"/>
              </a:rPr>
              <a:t>truths</a:t>
            </a:r>
            <a:r>
              <a:rPr lang="pt-PT" dirty="0" smtClean="0">
                <a:latin typeface="Britannic Bold" pitchFamily="34" charset="0"/>
              </a:rPr>
              <a:t> /</a:t>
            </a:r>
            <a:r>
              <a:rPr lang="pt-PT" dirty="0" err="1" smtClean="0">
                <a:latin typeface="Britannic Bold" pitchFamily="34" charset="0"/>
              </a:rPr>
              <a:t>statements</a:t>
            </a:r>
            <a:r>
              <a:rPr lang="pt-PT" dirty="0" smtClean="0">
                <a:latin typeface="Britannic Bold" pitchFamily="34" charset="0"/>
              </a:rPr>
              <a:t>, </a:t>
            </a:r>
            <a:r>
              <a:rPr lang="pt-PT" dirty="0" err="1" smtClean="0">
                <a:latin typeface="Britannic Bold" pitchFamily="34" charset="0"/>
              </a:rPr>
              <a:t>permanent</a:t>
            </a:r>
            <a:r>
              <a:rPr lang="pt-PT" dirty="0" smtClean="0">
                <a:latin typeface="Britannic Bold" pitchFamily="34" charset="0"/>
              </a:rPr>
              <a:t> </a:t>
            </a:r>
            <a:r>
              <a:rPr lang="pt-PT" dirty="0" err="1" smtClean="0">
                <a:latin typeface="Britannic Bold" pitchFamily="34" charset="0"/>
              </a:rPr>
              <a:t>situations</a:t>
            </a:r>
            <a:r>
              <a:rPr lang="pt-PT" dirty="0" smtClean="0">
                <a:latin typeface="Britannic Bold" pitchFamily="34" charset="0"/>
              </a:rPr>
              <a:t>, </a:t>
            </a:r>
            <a:r>
              <a:rPr lang="pt-PT" dirty="0" err="1" smtClean="0">
                <a:latin typeface="Britannic Bold" pitchFamily="34" charset="0"/>
              </a:rPr>
              <a:t>routines</a:t>
            </a:r>
            <a:r>
              <a:rPr lang="pt-PT" dirty="0" smtClean="0">
                <a:latin typeface="Britannic Bold" pitchFamily="34" charset="0"/>
              </a:rPr>
              <a:t>, </a:t>
            </a:r>
            <a:r>
              <a:rPr lang="pt-PT" dirty="0" err="1" smtClean="0">
                <a:latin typeface="Britannic Bold" pitchFamily="34" charset="0"/>
              </a:rPr>
              <a:t>timetables</a:t>
            </a:r>
            <a:r>
              <a:rPr lang="pt-PT" dirty="0" smtClean="0">
                <a:latin typeface="Britannic Bold" pitchFamily="34" charset="0"/>
              </a:rPr>
              <a:t>…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7" name="Imagem 6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771800" y="4575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latin typeface="Britannic Bold" pitchFamily="34" charset="0"/>
              </a:rPr>
              <a:t>…</a:t>
            </a:r>
            <a:r>
              <a:rPr lang="pt-PT" sz="3600" dirty="0" err="1" smtClean="0">
                <a:latin typeface="Britannic Bold" pitchFamily="34" charset="0"/>
              </a:rPr>
              <a:t>if</a:t>
            </a:r>
            <a:r>
              <a:rPr lang="pt-PT" sz="3600" dirty="0" smtClean="0">
                <a:latin typeface="Britannic Bold" pitchFamily="34" charset="0"/>
              </a:rPr>
              <a:t> </a:t>
            </a:r>
            <a:r>
              <a:rPr lang="pt-PT" sz="3600" dirty="0" err="1" smtClean="0">
                <a:latin typeface="Britannic Bold" pitchFamily="34" charset="0"/>
              </a:rPr>
              <a:t>she</a:t>
            </a:r>
            <a:r>
              <a:rPr lang="pt-PT" sz="3600" dirty="0" smtClean="0"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FF0000"/>
                </a:solidFill>
                <a:latin typeface="Britannic Bold" pitchFamily="34" charset="0"/>
              </a:rPr>
              <a:t>knew</a:t>
            </a:r>
            <a:r>
              <a:rPr lang="pt-PT" sz="3600" dirty="0" smtClean="0">
                <a:latin typeface="Britannic Bold" pitchFamily="34" charset="0"/>
              </a:rPr>
              <a:t> </a:t>
            </a:r>
            <a:r>
              <a:rPr lang="pt-PT" sz="3600" dirty="0" err="1" smtClean="0">
                <a:latin typeface="Britannic Bold" pitchFamily="34" charset="0"/>
              </a:rPr>
              <a:t>where</a:t>
            </a:r>
            <a:r>
              <a:rPr lang="pt-PT" sz="3600" dirty="0" smtClean="0">
                <a:latin typeface="Britannic Bold" pitchFamily="34" charset="0"/>
              </a:rPr>
              <a:t> </a:t>
            </a:r>
            <a:r>
              <a:rPr lang="pt-PT" sz="3600" dirty="0" err="1" smtClean="0">
                <a:latin typeface="Britannic Bold" pitchFamily="34" charset="0"/>
              </a:rPr>
              <a:t>he</a:t>
            </a:r>
            <a:r>
              <a:rPr lang="pt-PT" sz="3600" dirty="0" smtClean="0"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FF0000"/>
                </a:solidFill>
                <a:latin typeface="Britannic Bold" pitchFamily="34" charset="0"/>
              </a:rPr>
              <a:t>had</a:t>
            </a:r>
            <a:r>
              <a:rPr lang="pt-PT" sz="3600" dirty="0" smtClean="0">
                <a:solidFill>
                  <a:srgbClr val="FF0000"/>
                </a:solidFill>
                <a:latin typeface="Britannic Bold" pitchFamily="34" charset="0"/>
              </a:rPr>
              <a:t> gone</a:t>
            </a:r>
            <a:r>
              <a:rPr lang="pt-PT" sz="3600" dirty="0" smtClean="0">
                <a:latin typeface="Britannic Bold" pitchFamily="34" charset="0"/>
              </a:rPr>
              <a:t>.</a:t>
            </a:r>
            <a:endParaRPr lang="pt-PT" sz="40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148478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Do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you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know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where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went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? </a:t>
            </a:r>
          </a:p>
          <a:p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I </a:t>
            </a:r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asked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Jane …</a:t>
            </a:r>
            <a:endParaRPr lang="pt-PT" sz="48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95536" y="3717032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REPORTING QUESTIONS</a:t>
            </a:r>
            <a:endParaRPr lang="pt-PT" sz="2800" dirty="0" smtClean="0"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Calibri"/>
              </a:rPr>
              <a:t>●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word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order</a:t>
            </a:r>
            <a:r>
              <a:rPr lang="pt-PT" sz="2000" dirty="0" smtClean="0">
                <a:latin typeface="Britannic Bold" pitchFamily="34" charset="0"/>
              </a:rPr>
              <a:t>: </a:t>
            </a:r>
            <a:r>
              <a:rPr lang="en-US" sz="2000" dirty="0" smtClean="0">
                <a:latin typeface="Britannic Bold" pitchFamily="34" charset="0"/>
              </a:rPr>
              <a:t>reporting verb + if/question-word + subject + verb (since it’s no longer a question we don’t use </a:t>
            </a:r>
            <a:r>
              <a:rPr lang="en-US" sz="2000" i="1" dirty="0" smtClean="0">
                <a:solidFill>
                  <a:srgbClr val="FF0000"/>
                </a:solidFill>
                <a:latin typeface="Britannic Bold" pitchFamily="34" charset="0"/>
              </a:rPr>
              <a:t>do</a:t>
            </a:r>
            <a:r>
              <a:rPr lang="en-US" sz="2000" dirty="0" smtClean="0">
                <a:latin typeface="Britannic Bold" pitchFamily="34" charset="0"/>
              </a:rPr>
              <a:t>)</a:t>
            </a:r>
          </a:p>
          <a:p>
            <a:pPr algn="just"/>
            <a:r>
              <a:rPr lang="en-US" sz="2000" dirty="0" smtClean="0">
                <a:latin typeface="Britannic Bold" pitchFamily="34" charset="0"/>
              </a:rPr>
              <a:t>● </a:t>
            </a:r>
            <a:r>
              <a:rPr lang="en-GB" sz="2000" dirty="0" smtClean="0">
                <a:latin typeface="Britannic Bold" pitchFamily="34" charset="0"/>
              </a:rPr>
              <a:t>When reporting someone’s words we usually move one tense further into the </a:t>
            </a:r>
            <a:r>
              <a:rPr lang="en-GB" sz="2000" dirty="0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en-GB" sz="2000" b="1" dirty="0" smtClean="0">
                <a:solidFill>
                  <a:srgbClr val="FF0000"/>
                </a:solidFill>
                <a:latin typeface="Britannic Bold" pitchFamily="34" charset="0"/>
              </a:rPr>
              <a:t>.</a:t>
            </a:r>
            <a:r>
              <a:rPr lang="en-GB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Britannic Bold" pitchFamily="34" charset="0"/>
              </a:rPr>
              <a:t>… </a:t>
            </a:r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to </a:t>
            </a:r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call</a:t>
            </a:r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4400" dirty="0" smtClean="0">
                <a:latin typeface="Britannic Bold" pitchFamily="34" charset="0"/>
              </a:rPr>
              <a:t>me a </a:t>
            </a:r>
            <a:r>
              <a:rPr lang="pt-PT" sz="4400" dirty="0" err="1" smtClean="0">
                <a:latin typeface="Britannic Bold" pitchFamily="34" charset="0"/>
              </a:rPr>
              <a:t>taxi</a:t>
            </a:r>
            <a:r>
              <a:rPr lang="pt-PT" sz="4400" dirty="0" smtClean="0">
                <a:latin typeface="Britannic Bold" pitchFamily="34" charset="0"/>
              </a:rPr>
              <a:t>.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71800" y="4575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Report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47664" y="148478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Shall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call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you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a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taxi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? </a:t>
            </a:r>
          </a:p>
          <a:p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She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offered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48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395536" y="376290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rgbClr val="0000FF"/>
                </a:solidFill>
                <a:latin typeface="Britannic Bold" pitchFamily="34" charset="0"/>
              </a:rPr>
              <a:t>Promises, orders, offers, requests</a:t>
            </a:r>
            <a:r>
              <a:rPr lang="en-GB" sz="3200" dirty="0" smtClean="0">
                <a:latin typeface="Britannic Bold" pitchFamily="34" charset="0"/>
              </a:rPr>
              <a:t> </a:t>
            </a:r>
            <a:r>
              <a:rPr lang="en-GB" sz="2800" dirty="0" smtClean="0">
                <a:latin typeface="Britannic Bold" pitchFamily="34" charset="0"/>
              </a:rPr>
              <a:t>... are often reported using </a:t>
            </a:r>
            <a:r>
              <a:rPr lang="en-GB" sz="2800" dirty="0" smtClean="0">
                <a:solidFill>
                  <a:srgbClr val="FF0000"/>
                </a:solidFill>
                <a:latin typeface="Britannic Bold" pitchFamily="34" charset="0"/>
              </a:rPr>
              <a:t>to infinitive (with verbs like </a:t>
            </a:r>
            <a:r>
              <a:rPr lang="en-GB" sz="2000" b="1" i="1" dirty="0" smtClean="0"/>
              <a:t>agree, ask, beg, decide, demand, invite, offer, order, promise, refuse, remind, tell, threaten, warn...)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17" name="Rectângulo arredondado 16"/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3" name="Imagem 12" descr="1ck1gif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5" name="Rectângulo arredondado 14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has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been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living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83768" y="45750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ooper Black" pitchFamily="18" charset="0"/>
              </a:rPr>
              <a:t>Complete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PRESENT PERFECT CONTINUOUS.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27584" y="191683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Cindy … (live)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here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since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last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November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22" name="Rectângulo arredondado 21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539552" y="37890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FORM: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has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been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ing</a:t>
            </a:r>
            <a:endParaRPr lang="pt-PT" sz="32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Britannic Bold" pitchFamily="34" charset="0"/>
              </a:rPr>
              <a:t>For </a:t>
            </a:r>
            <a:r>
              <a:rPr lang="pt-PT" sz="2000" dirty="0" err="1" smtClean="0">
                <a:latin typeface="Britannic Bold" pitchFamily="34" charset="0"/>
              </a:rPr>
              <a:t>actions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that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started</a:t>
            </a:r>
            <a:r>
              <a:rPr lang="pt-PT" sz="2000" dirty="0" smtClean="0">
                <a:latin typeface="Britannic Bold" pitchFamily="34" charset="0"/>
              </a:rPr>
              <a:t> in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and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have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continued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up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till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now</a:t>
            </a:r>
            <a:r>
              <a:rPr lang="pt-PT" sz="2000" dirty="0" smtClean="0">
                <a:latin typeface="Britannic Bold" pitchFamily="34" charset="0"/>
              </a:rPr>
              <a:t> (stresses “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how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long</a:t>
            </a:r>
            <a:r>
              <a:rPr lang="pt-PT" sz="2000" dirty="0" smtClean="0">
                <a:latin typeface="Britannic Bold" pitchFamily="34" charset="0"/>
              </a:rPr>
              <a:t>”) </a:t>
            </a:r>
            <a:r>
              <a:rPr lang="pt-PT" sz="2000" dirty="0" err="1" smtClean="0">
                <a:latin typeface="Britannic Bold" pitchFamily="34" charset="0"/>
              </a:rPr>
              <a:t>or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have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just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finished</a:t>
            </a:r>
            <a:r>
              <a:rPr lang="pt-PT" sz="2000" dirty="0" smtClean="0">
                <a:latin typeface="Britannic Bold" pitchFamily="34" charset="0"/>
              </a:rPr>
              <a:t> (stresses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result</a:t>
            </a:r>
            <a:r>
              <a:rPr lang="pt-PT" sz="2000" dirty="0" smtClean="0">
                <a:latin typeface="Britannic Bold" pitchFamily="34" charset="0"/>
              </a:rPr>
              <a:t> - </a:t>
            </a:r>
            <a:r>
              <a:rPr lang="pt-PT" sz="2000" i="1" dirty="0" err="1" smtClean="0">
                <a:latin typeface="Britannic Bold" pitchFamily="34" charset="0"/>
              </a:rPr>
              <a:t>He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has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been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running</a:t>
            </a:r>
            <a:r>
              <a:rPr lang="pt-PT" sz="2000" i="1" dirty="0" smtClean="0">
                <a:latin typeface="Britannic Bold" pitchFamily="34" charset="0"/>
              </a:rPr>
              <a:t> (</a:t>
            </a:r>
            <a:r>
              <a:rPr lang="pt-PT" sz="2000" i="1" dirty="0" err="1" smtClean="0">
                <a:latin typeface="Britannic Bold" pitchFamily="34" charset="0"/>
              </a:rPr>
              <a:t>he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is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all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sweaty</a:t>
            </a:r>
            <a:r>
              <a:rPr lang="pt-PT" sz="2000" i="1" dirty="0" smtClean="0">
                <a:latin typeface="Britannic Bold" pitchFamily="34" charset="0"/>
              </a:rPr>
              <a:t>)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8" name="Rectângulo arredondado 7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better</a:t>
            </a:r>
            <a:r>
              <a:rPr lang="pt-PT" sz="4400" dirty="0" smtClean="0">
                <a:latin typeface="Britannic Bold" pitchFamily="34" charset="0"/>
              </a:rPr>
              <a:t> / more </a:t>
            </a:r>
            <a:r>
              <a:rPr lang="pt-PT" sz="4400" dirty="0" err="1" smtClean="0">
                <a:latin typeface="Britannic Bold" pitchFamily="34" charset="0"/>
              </a:rPr>
              <a:t>confident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555776" y="45750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Change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words</a:t>
            </a:r>
            <a:r>
              <a:rPr lang="pt-PT" sz="2800" dirty="0" smtClean="0">
                <a:latin typeface="Cooper Black" pitchFamily="18" charset="0"/>
              </a:rPr>
              <a:t> in </a:t>
            </a:r>
            <a:r>
              <a:rPr lang="pt-PT" sz="2800" dirty="0" err="1" smtClean="0">
                <a:latin typeface="Cooper Black" pitchFamily="18" charset="0"/>
              </a:rPr>
              <a:t>brackets</a:t>
            </a:r>
            <a:r>
              <a:rPr lang="pt-PT" sz="2800" dirty="0" smtClean="0">
                <a:latin typeface="Cooper Black" pitchFamily="18" charset="0"/>
              </a:rPr>
              <a:t> to complete </a:t>
            </a:r>
            <a:r>
              <a:rPr lang="pt-PT" sz="2800" dirty="0" err="1" smtClean="0">
                <a:latin typeface="Cooper Black" pitchFamily="18" charset="0"/>
              </a:rPr>
              <a:t>each</a:t>
            </a:r>
            <a:r>
              <a:rPr lang="pt-PT" sz="2800" dirty="0" smtClean="0">
                <a:latin typeface="Cooper Black" pitchFamily="18" charset="0"/>
              </a:rPr>
              <a:t> gap </a:t>
            </a:r>
            <a:r>
              <a:rPr lang="pt-PT" sz="2800" dirty="0" err="1" smtClean="0">
                <a:latin typeface="Cooper Black" pitchFamily="18" charset="0"/>
              </a:rPr>
              <a:t>meaningfully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62880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good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does,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confident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feels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539552" y="378904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the + comparative </a:t>
            </a:r>
            <a:r>
              <a:rPr lang="en-US" sz="2800" dirty="0" smtClean="0">
                <a:solidFill>
                  <a:srgbClr val="0000FF"/>
                </a:solidFill>
                <a:latin typeface="Britannic Bold" pitchFamily="34" charset="0"/>
              </a:rPr>
              <a:t>(S + verb), </a:t>
            </a:r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the + comparative </a:t>
            </a:r>
            <a:r>
              <a:rPr lang="en-US" sz="2800" dirty="0" smtClean="0">
                <a:solidFill>
                  <a:srgbClr val="0000FF"/>
                </a:solidFill>
                <a:latin typeface="Britannic Bold" pitchFamily="34" charset="0"/>
              </a:rPr>
              <a:t>(S + verb)</a:t>
            </a:r>
            <a:endParaRPr lang="pt-PT" sz="28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●used to show that two things change together or that one thing depends on the other.</a:t>
            </a:r>
            <a:r>
              <a:rPr lang="en-US" sz="2800" dirty="0" smtClean="0">
                <a:latin typeface="Britannic Bold" pitchFamily="34" charset="0"/>
              </a:rPr>
              <a:t>  </a:t>
            </a:r>
            <a:endParaRPr lang="pt-PT" sz="28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Can</a:t>
            </a:r>
            <a:r>
              <a:rPr lang="pt-PT" sz="4400" dirty="0" smtClean="0">
                <a:latin typeface="Britannic Bold" pitchFamily="34" charset="0"/>
              </a:rPr>
              <a:t>/</a:t>
            </a:r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may</a:t>
            </a:r>
            <a:r>
              <a:rPr lang="pt-PT" sz="4400" dirty="0" smtClean="0">
                <a:latin typeface="Britannic Bold" pitchFamily="34" charset="0"/>
              </a:rPr>
              <a:t> I take </a:t>
            </a:r>
            <a:r>
              <a:rPr lang="pt-PT" sz="4400" dirty="0" err="1" smtClean="0">
                <a:latin typeface="Britannic Bold" pitchFamily="34" charset="0"/>
              </a:rPr>
              <a:t>the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day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off</a:t>
            </a:r>
            <a:r>
              <a:rPr lang="pt-PT" sz="4400" dirty="0" smtClean="0">
                <a:latin typeface="Britannic Bold" pitchFamily="34" charset="0"/>
              </a:rPr>
              <a:t>?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using</a:t>
            </a:r>
            <a:r>
              <a:rPr lang="pt-PT" sz="2800" dirty="0" smtClean="0">
                <a:latin typeface="Cooper Black" pitchFamily="18" charset="0"/>
              </a:rPr>
              <a:t> a </a:t>
            </a:r>
            <a:r>
              <a:rPr lang="pt-PT" sz="2800" dirty="0" err="1" smtClean="0">
                <a:latin typeface="Cooper Black" pitchFamily="18" charset="0"/>
              </a:rPr>
              <a:t>suitable</a:t>
            </a:r>
            <a:r>
              <a:rPr lang="pt-PT" sz="2800" dirty="0" smtClean="0">
                <a:latin typeface="Cooper Black" pitchFamily="18" charset="0"/>
              </a:rPr>
              <a:t> MODAL </a:t>
            </a:r>
            <a:r>
              <a:rPr lang="pt-PT" sz="2800" dirty="0" err="1" smtClean="0">
                <a:latin typeface="Cooper Black" pitchFamily="18" charset="0"/>
              </a:rPr>
              <a:t>verb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7584" y="162880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Am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allowed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to take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day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off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?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39552" y="378904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rgbClr val="FF0000"/>
                </a:solidFill>
                <a:latin typeface="Britannic Bold" pitchFamily="34" charset="0"/>
              </a:rPr>
              <a:t>CAN/MAY </a:t>
            </a:r>
            <a:r>
              <a:rPr lang="en-US" sz="2400" dirty="0" smtClean="0">
                <a:latin typeface="Britannic Bold" pitchFamily="34" charset="0"/>
              </a:rPr>
              <a:t>Modal verbs are auxiliary verbs with a great variety of communicative functions - in this case we are asking for </a:t>
            </a:r>
            <a:r>
              <a:rPr lang="en-US" sz="2400" dirty="0" smtClean="0">
                <a:solidFill>
                  <a:srgbClr val="FF0000"/>
                </a:solidFill>
                <a:latin typeface="Britannic Bold" pitchFamily="34" charset="0"/>
              </a:rPr>
              <a:t>permission</a:t>
            </a:r>
            <a:r>
              <a:rPr lang="en-US" sz="2400" dirty="0" smtClean="0">
                <a:latin typeface="Britannic Bold" pitchFamily="34" charset="0"/>
              </a:rPr>
              <a:t>.</a:t>
            </a:r>
          </a:p>
          <a:p>
            <a:r>
              <a:rPr lang="en-US" sz="2400" dirty="0" smtClean="0">
                <a:latin typeface="Britannic Bold" pitchFamily="34" charset="0"/>
              </a:rPr>
              <a:t>● </a:t>
            </a:r>
            <a:r>
              <a:rPr lang="en-US" sz="2000" dirty="0" smtClean="0">
                <a:latin typeface="Britannic Bold" pitchFamily="34" charset="0"/>
              </a:rPr>
              <a:t>they are followed by the </a:t>
            </a:r>
            <a:r>
              <a:rPr lang="en-US" sz="2000" dirty="0" smtClean="0">
                <a:solidFill>
                  <a:srgbClr val="FF0000"/>
                </a:solidFill>
                <a:latin typeface="Britannic Bold" pitchFamily="34" charset="0"/>
              </a:rPr>
              <a:t>bare infinitive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(except “ought to”)</a:t>
            </a:r>
            <a:endParaRPr lang="pt-PT" sz="28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sp>
        <p:nvSpPr>
          <p:cNvPr id="10" name="Rectângulo arredondado 9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w</a:t>
            </a:r>
            <a:r>
              <a:rPr lang="pt-PT" sz="4400" dirty="0" err="1" smtClean="0">
                <a:effectLst/>
                <a:latin typeface="Britannic Bold" pitchFamily="34" charset="0"/>
              </a:rPr>
              <a:t>as</a:t>
            </a:r>
            <a:r>
              <a:rPr lang="pt-PT" sz="4400" dirty="0" smtClean="0">
                <a:effectLst/>
                <a:latin typeface="Britannic Bold" pitchFamily="34" charset="0"/>
              </a:rPr>
              <a:t> </a:t>
            </a:r>
            <a:r>
              <a:rPr lang="pt-PT" sz="4400" dirty="0" err="1" smtClean="0">
                <a:effectLst/>
                <a:latin typeface="Britannic Bold" pitchFamily="34" charset="0"/>
              </a:rPr>
              <a:t>having</a:t>
            </a:r>
            <a:r>
              <a:rPr lang="pt-PT" sz="4400" dirty="0" smtClean="0">
                <a:effectLst/>
                <a:latin typeface="Britannic Bold" pitchFamily="34" charset="0"/>
              </a:rPr>
              <a:t> / </a:t>
            </a:r>
            <a:r>
              <a:rPr lang="pt-PT" sz="4400" dirty="0" err="1" smtClean="0">
                <a:effectLst/>
                <a:latin typeface="Britannic Bold" pitchFamily="34" charset="0"/>
              </a:rPr>
              <a:t>rang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3" name="Imagem 12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827584" y="177281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have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dinner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when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phone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… (ring).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539552" y="3824461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PAST CONTINUOUS: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was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were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ing</a:t>
            </a:r>
            <a:endParaRPr lang="pt-PT" sz="32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Britannic Bold" pitchFamily="34" charset="0"/>
              </a:rPr>
              <a:t>(for </a:t>
            </a:r>
            <a:r>
              <a:rPr lang="pt-PT" sz="2000" dirty="0" err="1" smtClean="0">
                <a:latin typeface="Britannic Bold" pitchFamily="34" charset="0"/>
              </a:rPr>
              <a:t>temporary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actions</a:t>
            </a:r>
            <a:r>
              <a:rPr lang="pt-PT" sz="2000" dirty="0" smtClean="0">
                <a:latin typeface="Britannic Bold" pitchFamily="34" charset="0"/>
              </a:rPr>
              <a:t> in </a:t>
            </a:r>
            <a:r>
              <a:rPr lang="pt-PT" sz="2000" dirty="0" err="1" smtClean="0">
                <a:latin typeface="Britannic Bold" pitchFamily="34" charset="0"/>
              </a:rPr>
              <a:t>progress</a:t>
            </a:r>
            <a:r>
              <a:rPr lang="pt-PT" sz="2000" dirty="0" smtClean="0">
                <a:latin typeface="Britannic Bold" pitchFamily="34" charset="0"/>
              </a:rPr>
              <a:t> in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)</a:t>
            </a:r>
          </a:p>
          <a:p>
            <a:pPr algn="just"/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PAST SIMPLE: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arrived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(regular) /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left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(irregular)</a:t>
            </a:r>
          </a:p>
          <a:p>
            <a:pPr algn="just"/>
            <a:r>
              <a:rPr lang="pt-PT" sz="2000" dirty="0" smtClean="0">
                <a:latin typeface="Britannic Bold" pitchFamily="34" charset="0"/>
              </a:rPr>
              <a:t>(for </a:t>
            </a:r>
            <a:r>
              <a:rPr lang="pt-PT" sz="2000" dirty="0" err="1" smtClean="0">
                <a:latin typeface="Britannic Bold" pitchFamily="34" charset="0"/>
              </a:rPr>
              <a:t>finished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actions</a:t>
            </a:r>
            <a:r>
              <a:rPr lang="pt-PT" sz="2000" dirty="0" smtClean="0">
                <a:latin typeface="Britannic Bold" pitchFamily="34" charset="0"/>
              </a:rPr>
              <a:t>)</a:t>
            </a:r>
            <a:endParaRPr lang="pt-PT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27784" y="45750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oper Black" pitchFamily="18" charset="0"/>
              </a:rPr>
              <a:t>PAST SIMPLE </a:t>
            </a:r>
            <a:r>
              <a:rPr lang="pt-PT" sz="2800" dirty="0" err="1" smtClean="0">
                <a:latin typeface="Cooper Black" pitchFamily="18" charset="0"/>
              </a:rPr>
              <a:t>vs</a:t>
            </a:r>
            <a:r>
              <a:rPr lang="pt-PT" sz="2800" dirty="0" smtClean="0">
                <a:latin typeface="Cooper Black" pitchFamily="18" charset="0"/>
              </a:rPr>
              <a:t> </a:t>
            </a:r>
          </a:p>
          <a:p>
            <a:pPr algn="ctr"/>
            <a:r>
              <a:rPr lang="pt-PT" sz="2800" dirty="0" smtClean="0">
                <a:latin typeface="Cooper Black" pitchFamily="18" charset="0"/>
              </a:rPr>
              <a:t>PAST CONTINUOUS</a:t>
            </a:r>
            <a:endParaRPr lang="pt-PT" sz="2800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83768" y="45750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“</a:t>
            </a:r>
            <a:r>
              <a:rPr lang="pt-PT" sz="2800" dirty="0" err="1" smtClean="0">
                <a:latin typeface="Cooper Black" pitchFamily="18" charset="0"/>
              </a:rPr>
              <a:t>so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that</a:t>
            </a:r>
            <a:r>
              <a:rPr lang="pt-PT" sz="2800" dirty="0" smtClean="0">
                <a:latin typeface="Cooper Black" pitchFamily="18" charset="0"/>
              </a:rPr>
              <a:t>”.</a:t>
            </a:r>
            <a:endParaRPr lang="pt-PT" sz="2800" dirty="0">
              <a:latin typeface="Cooper Black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200" dirty="0" err="1" smtClean="0">
                <a:effectLst/>
                <a:latin typeface="Britannic Bold" pitchFamily="34" charset="0"/>
              </a:rPr>
              <a:t>I’m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moving</a:t>
            </a:r>
            <a:r>
              <a:rPr lang="pt-PT" sz="3200" dirty="0" smtClean="0">
                <a:effectLst/>
                <a:latin typeface="Britannic Bold" pitchFamily="34" charset="0"/>
              </a:rPr>
              <a:t> to </a:t>
            </a:r>
            <a:r>
              <a:rPr lang="pt-PT" sz="3200" dirty="0" err="1" smtClean="0">
                <a:effectLst/>
                <a:latin typeface="Britannic Bold" pitchFamily="34" charset="0"/>
              </a:rPr>
              <a:t>the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city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so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that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I can </a:t>
            </a:r>
            <a:r>
              <a:rPr lang="pt-PT" sz="32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have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200" dirty="0" smtClean="0">
                <a:effectLst/>
                <a:latin typeface="Britannic Bold" pitchFamily="34" charset="0"/>
              </a:rPr>
              <a:t>a </a:t>
            </a:r>
            <a:r>
              <a:rPr lang="pt-PT" sz="3200" dirty="0" err="1" smtClean="0">
                <a:effectLst/>
                <a:latin typeface="Britannic Bold" pitchFamily="34" charset="0"/>
              </a:rPr>
              <a:t>better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life</a:t>
            </a:r>
            <a:r>
              <a:rPr lang="pt-PT" sz="3200" dirty="0" smtClean="0">
                <a:effectLst/>
                <a:latin typeface="Britannic Bold" pitchFamily="34" charset="0"/>
              </a:rPr>
              <a:t>.</a:t>
            </a:r>
            <a:endParaRPr lang="pt-PT" sz="36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177281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I’m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moving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to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city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to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have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a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better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life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39552" y="3824461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PURPOSE CLAUSES </a:t>
            </a:r>
          </a:p>
          <a:p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so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subject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modal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infinitive</a:t>
            </a:r>
            <a:endParaRPr lang="pt-PT" sz="28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Britannic Bold" pitchFamily="34" charset="0"/>
              </a:rPr>
              <a:t>(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use “</a:t>
            </a:r>
            <a:r>
              <a:rPr lang="pt-PT" sz="2000" dirty="0" err="1" smtClean="0">
                <a:latin typeface="Britannic Bold" pitchFamily="34" charset="0"/>
              </a:rPr>
              <a:t>so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that</a:t>
            </a:r>
            <a:r>
              <a:rPr lang="pt-PT" sz="2000" dirty="0" smtClean="0">
                <a:latin typeface="Britannic Bold" pitchFamily="34" charset="0"/>
              </a:rPr>
              <a:t>” </a:t>
            </a:r>
            <a:r>
              <a:rPr lang="pt-PT" sz="2000" dirty="0" err="1" smtClean="0">
                <a:latin typeface="Britannic Bold" pitchFamily="34" charset="0"/>
              </a:rPr>
              <a:t>instead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“to, </a:t>
            </a:r>
            <a:r>
              <a:rPr lang="pt-PT" sz="2000" dirty="0" err="1" smtClean="0">
                <a:latin typeface="Britannic Bold" pitchFamily="34" charset="0"/>
              </a:rPr>
              <a:t>so</a:t>
            </a:r>
            <a:r>
              <a:rPr lang="pt-PT" sz="2000" dirty="0" smtClean="0">
                <a:latin typeface="Britannic Bold" pitchFamily="34" charset="0"/>
              </a:rPr>
              <a:t> as to, in </a:t>
            </a:r>
            <a:r>
              <a:rPr lang="pt-PT" sz="2000" dirty="0" err="1" smtClean="0">
                <a:latin typeface="Britannic Bold" pitchFamily="34" charset="0"/>
              </a:rPr>
              <a:t>order</a:t>
            </a:r>
            <a:r>
              <a:rPr lang="pt-PT" sz="2000" dirty="0" smtClean="0">
                <a:latin typeface="Britannic Bold" pitchFamily="34" charset="0"/>
              </a:rPr>
              <a:t> to” </a:t>
            </a:r>
            <a:r>
              <a:rPr lang="pt-PT" sz="2000" dirty="0" err="1" smtClean="0">
                <a:latin typeface="Britannic Bold" pitchFamily="34" charset="0"/>
              </a:rPr>
              <a:t>when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repeat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subject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or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have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two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different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subjects</a:t>
            </a:r>
            <a:r>
              <a:rPr lang="pt-PT" sz="2000" dirty="0" smtClean="0">
                <a:latin typeface="Britannic Bold" pitchFamily="34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effectLst/>
                <a:latin typeface="Britannic Bold" pitchFamily="34" charset="0"/>
              </a:rPr>
              <a:t>He</a:t>
            </a:r>
            <a:r>
              <a:rPr lang="pt-PT" sz="3600" dirty="0" smtClean="0">
                <a:effectLst/>
                <a:latin typeface="Britannic Bold" pitchFamily="34" charset="0"/>
              </a:rPr>
              <a:t> </a:t>
            </a:r>
            <a:r>
              <a:rPr lang="pt-PT" sz="3600" u="sng" dirty="0" err="1" smtClean="0">
                <a:effectLst/>
                <a:latin typeface="Britannic Bold" pitchFamily="34" charset="0"/>
              </a:rPr>
              <a:t>is</a:t>
            </a:r>
            <a:r>
              <a:rPr lang="pt-PT" sz="3600" u="sng" dirty="0" smtClean="0">
                <a:effectLst/>
                <a:latin typeface="Britannic Bold" pitchFamily="34" charset="0"/>
              </a:rPr>
              <a:t> </a:t>
            </a:r>
            <a:r>
              <a:rPr lang="pt-PT" sz="3600" u="sng" dirty="0" err="1" smtClean="0">
                <a:effectLst/>
                <a:latin typeface="Britannic Bold" pitchFamily="34" charset="0"/>
              </a:rPr>
              <a:t>said</a:t>
            </a:r>
            <a:r>
              <a:rPr lang="pt-PT" sz="3600" dirty="0" smtClean="0">
                <a:effectLst/>
                <a:latin typeface="Britannic Bold" pitchFamily="34" charset="0"/>
              </a:rPr>
              <a:t> </a:t>
            </a:r>
            <a:r>
              <a:rPr lang="pt-PT" sz="36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to </a:t>
            </a:r>
            <a:r>
              <a:rPr lang="pt-PT" sz="36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speak</a:t>
            </a:r>
            <a:r>
              <a:rPr lang="pt-PT" sz="36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600" dirty="0" smtClean="0">
                <a:effectLst/>
                <a:latin typeface="Britannic Bold" pitchFamily="34" charset="0"/>
              </a:rPr>
              <a:t>8 </a:t>
            </a:r>
            <a:r>
              <a:rPr lang="pt-PT" sz="3600" dirty="0" err="1" smtClean="0">
                <a:effectLst/>
                <a:latin typeface="Britannic Bold" pitchFamily="34" charset="0"/>
              </a:rPr>
              <a:t>languages</a:t>
            </a:r>
            <a:r>
              <a:rPr lang="pt-PT" sz="3600" dirty="0" smtClean="0">
                <a:effectLst/>
                <a:latin typeface="Britannic Bold" pitchFamily="34" charset="0"/>
              </a:rPr>
              <a:t>.</a:t>
            </a:r>
            <a:endParaRPr lang="pt-PT" sz="40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386661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ooper Black" pitchFamily="18" charset="0"/>
              </a:rPr>
              <a:t>ALTERNATIVE PASSIVE VOICE – </a:t>
            </a:r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as </a:t>
            </a:r>
            <a:r>
              <a:rPr lang="pt-PT" sz="2800" dirty="0" err="1" smtClean="0">
                <a:latin typeface="Cooper Black" pitchFamily="18" charset="0"/>
              </a:rPr>
              <a:t>started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60040" y="1412776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People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say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speaks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8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languages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smtClean="0">
                <a:solidFill>
                  <a:srgbClr val="0000FF"/>
                </a:solidFill>
                <a:latin typeface="Calibri"/>
              </a:rPr>
              <a:t>●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It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said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speaks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8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languages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or</a:t>
            </a:r>
            <a:endParaRPr lang="pt-PT" sz="36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smtClean="0">
                <a:solidFill>
                  <a:srgbClr val="0000FF"/>
                </a:solidFill>
                <a:latin typeface="Calibri"/>
              </a:rPr>
              <a:t>●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36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39552" y="3717032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err="1" smtClean="0">
                <a:latin typeface="Britannic Bold" pitchFamily="34" charset="0"/>
              </a:rPr>
              <a:t>When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talking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about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what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people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say</a:t>
            </a:r>
            <a:r>
              <a:rPr lang="pt-PT" sz="2800" dirty="0" smtClean="0">
                <a:latin typeface="Britannic Bold" pitchFamily="34" charset="0"/>
              </a:rPr>
              <a:t>, </a:t>
            </a:r>
            <a:r>
              <a:rPr lang="pt-PT" sz="2800" dirty="0" err="1" smtClean="0">
                <a:latin typeface="Britannic Bold" pitchFamily="34" charset="0"/>
              </a:rPr>
              <a:t>believe</a:t>
            </a:r>
            <a:r>
              <a:rPr lang="pt-PT" sz="2800" dirty="0" smtClean="0">
                <a:latin typeface="Britannic Bold" pitchFamily="34" charset="0"/>
              </a:rPr>
              <a:t>, </a:t>
            </a:r>
            <a:r>
              <a:rPr lang="pt-PT" sz="2800" dirty="0" err="1" smtClean="0">
                <a:latin typeface="Britannic Bold" pitchFamily="34" charset="0"/>
              </a:rPr>
              <a:t>think</a:t>
            </a:r>
            <a:r>
              <a:rPr lang="pt-PT" sz="2800" dirty="0" smtClean="0">
                <a:latin typeface="Britannic Bold" pitchFamily="34" charset="0"/>
              </a:rPr>
              <a:t> … </a:t>
            </a:r>
            <a:r>
              <a:rPr lang="pt-PT" sz="2800" dirty="0" err="1" smtClean="0">
                <a:latin typeface="Britannic Bold" pitchFamily="34" charset="0"/>
              </a:rPr>
              <a:t>we</a:t>
            </a:r>
            <a:r>
              <a:rPr lang="pt-PT" sz="2800" dirty="0" smtClean="0">
                <a:latin typeface="Britannic Bold" pitchFamily="34" charset="0"/>
              </a:rPr>
              <a:t> can use 2 </a:t>
            </a:r>
            <a:r>
              <a:rPr lang="pt-PT" sz="2800" dirty="0" err="1" smtClean="0">
                <a:latin typeface="Britannic Bold" pitchFamily="34" charset="0"/>
              </a:rPr>
              <a:t>structures</a:t>
            </a:r>
            <a:r>
              <a:rPr lang="pt-PT" sz="2800" dirty="0" smtClean="0">
                <a:latin typeface="Britannic Bold" pitchFamily="34" charset="0"/>
              </a:rPr>
              <a:t>:</a:t>
            </a:r>
          </a:p>
          <a:p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 It + passive + that-clause</a:t>
            </a:r>
            <a:endParaRPr lang="pt-PT" sz="28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 Subject + passive + to infinitive</a:t>
            </a:r>
            <a:endParaRPr lang="pt-PT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8" name="Imagem 7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0" name="Rectângulo arredondado 9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Britannic Bold" pitchFamily="34" charset="0"/>
              </a:rPr>
              <a:t>… </a:t>
            </a:r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did</a:t>
            </a:r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 I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know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where</a:t>
            </a:r>
            <a:r>
              <a:rPr lang="pt-PT" sz="4400" dirty="0" smtClean="0">
                <a:latin typeface="Britannic Bold" pitchFamily="34" charset="0"/>
              </a:rPr>
              <a:t> I </a:t>
            </a:r>
            <a:r>
              <a:rPr lang="pt-PT" sz="4400" dirty="0" err="1" smtClean="0">
                <a:latin typeface="Britannic Bold" pitchFamily="34" charset="0"/>
              </a:rPr>
              <a:t>was</a:t>
            </a:r>
            <a:r>
              <a:rPr lang="pt-PT" sz="4400" dirty="0" smtClean="0">
                <a:latin typeface="Britannic Bold" pitchFamily="34" charset="0"/>
              </a:rPr>
              <a:t>.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71800" y="4575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164331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hardly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knew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where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was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Hardly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48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39552" y="372225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INVERSION OF THE SUBJECT </a:t>
            </a:r>
            <a:r>
              <a:rPr lang="pt-PT" sz="2000" dirty="0" smtClean="0">
                <a:latin typeface="Britannic Bold" pitchFamily="34" charset="0"/>
              </a:rPr>
              <a:t>(</a:t>
            </a:r>
            <a:r>
              <a:rPr lang="pt-PT" sz="2000" dirty="0" err="1" smtClean="0">
                <a:latin typeface="Britannic Bold" pitchFamily="34" charset="0"/>
              </a:rPr>
              <a:t>used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after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restrictive</a:t>
            </a:r>
            <a:r>
              <a:rPr lang="pt-PT" sz="2000" dirty="0" smtClean="0">
                <a:latin typeface="Britannic Bold" pitchFamily="34" charset="0"/>
              </a:rPr>
              <a:t>/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negative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adverbs</a:t>
            </a:r>
            <a:r>
              <a:rPr lang="pt-PT" sz="2000" dirty="0" smtClean="0">
                <a:latin typeface="Britannic Bold" pitchFamily="34" charset="0"/>
              </a:rPr>
              <a:t> to </a:t>
            </a:r>
            <a:r>
              <a:rPr lang="pt-PT" sz="2000" dirty="0" err="1" smtClean="0">
                <a:latin typeface="Britannic Bold" pitchFamily="34" charset="0"/>
              </a:rPr>
              <a:t>put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enphasis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what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are </a:t>
            </a:r>
            <a:r>
              <a:rPr lang="pt-PT" sz="2000" dirty="0" err="1" smtClean="0">
                <a:latin typeface="Britannic Bold" pitchFamily="34" charset="0"/>
              </a:rPr>
              <a:t>saying</a:t>
            </a:r>
            <a:r>
              <a:rPr lang="pt-PT" sz="2000" dirty="0" smtClean="0">
                <a:latin typeface="Britannic Bold" pitchFamily="34" charset="0"/>
              </a:rPr>
              <a:t>) </a:t>
            </a:r>
            <a:r>
              <a:rPr lang="pt-PT" sz="2800" dirty="0" smtClean="0">
                <a:latin typeface="Britannic Bold" pitchFamily="34" charset="0"/>
              </a:rPr>
              <a:t>●</a:t>
            </a:r>
            <a:r>
              <a:rPr lang="en-US" sz="28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If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these</a:t>
            </a:r>
            <a:r>
              <a:rPr lang="pt-PT" sz="2000" dirty="0" smtClean="0">
                <a:latin typeface="Britannic Bold" pitchFamily="34" charset="0"/>
              </a:rPr>
              <a:t> are </a:t>
            </a:r>
            <a:r>
              <a:rPr lang="pt-PT" sz="2000" dirty="0" err="1" smtClean="0">
                <a:latin typeface="Britannic Bold" pitchFamily="34" charset="0"/>
              </a:rPr>
              <a:t>put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beginning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a </a:t>
            </a:r>
            <a:r>
              <a:rPr lang="pt-PT" sz="2000" dirty="0" err="1" smtClean="0">
                <a:latin typeface="Britannic Bold" pitchFamily="34" charset="0"/>
              </a:rPr>
              <a:t>sentence</a:t>
            </a:r>
            <a:r>
              <a:rPr lang="pt-PT" sz="2000" dirty="0" smtClean="0">
                <a:latin typeface="Britannic Bold" pitchFamily="34" charset="0"/>
              </a:rPr>
              <a:t>,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subject</a:t>
            </a:r>
            <a:r>
              <a:rPr lang="pt-PT" sz="2000" dirty="0" smtClean="0">
                <a:latin typeface="Britannic Bold" pitchFamily="34" charset="0"/>
              </a:rPr>
              <a:t> must </a:t>
            </a:r>
            <a:r>
              <a:rPr lang="pt-PT" sz="2000" dirty="0" err="1" smtClean="0">
                <a:latin typeface="Britannic Bold" pitchFamily="34" charset="0"/>
              </a:rPr>
              <a:t>follow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verb</a:t>
            </a:r>
            <a:r>
              <a:rPr lang="pt-PT" sz="2000" dirty="0" smtClean="0">
                <a:latin typeface="Britannic Bold" pitchFamily="34" charset="0"/>
              </a:rPr>
              <a:t> as in a </a:t>
            </a:r>
            <a:r>
              <a:rPr lang="pt-PT" sz="2000" dirty="0" err="1" smtClean="0">
                <a:latin typeface="Britannic Bold" pitchFamily="34" charset="0"/>
              </a:rPr>
              <a:t>question</a:t>
            </a:r>
            <a:r>
              <a:rPr lang="pt-PT" sz="2000" dirty="0" smtClean="0">
                <a:latin typeface="Britannic Bold" pitchFamily="34" charset="0"/>
              </a:rPr>
              <a:t> – </a:t>
            </a:r>
            <a:r>
              <a:rPr lang="pt-PT" sz="2000" dirty="0" err="1" smtClean="0">
                <a:latin typeface="Britannic Bold" pitchFamily="34" charset="0"/>
              </a:rPr>
              <a:t>remember</a:t>
            </a:r>
            <a:r>
              <a:rPr lang="pt-PT" sz="2000" dirty="0" smtClean="0">
                <a:latin typeface="Britannic Bold" pitchFamily="34" charset="0"/>
              </a:rPr>
              <a:t> to use </a:t>
            </a:r>
            <a:r>
              <a:rPr lang="pt-PT" sz="2000" i="1" dirty="0" smtClean="0">
                <a:solidFill>
                  <a:srgbClr val="FF0000"/>
                </a:solidFill>
                <a:latin typeface="Britannic Bold" pitchFamily="34" charset="0"/>
              </a:rPr>
              <a:t>do</a:t>
            </a:r>
            <a:r>
              <a:rPr lang="pt-PT" sz="2000" dirty="0" smtClean="0">
                <a:latin typeface="Britannic Bold" pitchFamily="34" charset="0"/>
              </a:rPr>
              <a:t> for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present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and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simple</a:t>
            </a:r>
            <a:endParaRPr lang="pt-PT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" name="Imagem 13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grpSp>
        <p:nvGrpSpPr>
          <p:cNvPr id="2" name="Grupo 21"/>
          <p:cNvGrpSpPr/>
          <p:nvPr/>
        </p:nvGrpSpPr>
        <p:grpSpPr>
          <a:xfrm>
            <a:off x="251520" y="260648"/>
            <a:ext cx="5400600" cy="5400600"/>
            <a:chOff x="251520" y="260648"/>
            <a:chExt cx="5400600" cy="5400600"/>
          </a:xfrm>
        </p:grpSpPr>
        <p:pic>
          <p:nvPicPr>
            <p:cNvPr id="23" name="Imagem 22" descr="qvc_prize_wheel_by_wheelgenius-d5erg50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520" y="260648"/>
              <a:ext cx="5400600" cy="5400600"/>
            </a:xfrm>
            <a:prstGeom prst="rect">
              <a:avLst/>
            </a:prstGeom>
          </p:spPr>
        </p:pic>
        <p:sp>
          <p:nvSpPr>
            <p:cNvPr id="24" name="Pentágono 23"/>
            <p:cNvSpPr/>
            <p:nvPr/>
          </p:nvSpPr>
          <p:spPr>
            <a:xfrm rot="16200000">
              <a:off x="1907704" y="1124744"/>
              <a:ext cx="2088232" cy="360040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900" b="1" dirty="0" smtClean="0">
                  <a:latin typeface="Candara" pitchFamily="34" charset="0"/>
                </a:rPr>
                <a:t>LOSE </a:t>
              </a:r>
              <a:r>
                <a:rPr lang="pt-PT" sz="1050" b="1" dirty="0" smtClean="0">
                  <a:latin typeface="Candara" pitchFamily="34" charset="0"/>
                </a:rPr>
                <a:t>200$</a:t>
              </a:r>
              <a:endParaRPr lang="pt-PT" sz="900" b="1" dirty="0">
                <a:latin typeface="Candara" pitchFamily="34" charset="0"/>
              </a:endParaRPr>
            </a:p>
          </p:txBody>
        </p:sp>
        <p:sp>
          <p:nvSpPr>
            <p:cNvPr id="25" name="Pentágono 24"/>
            <p:cNvSpPr/>
            <p:nvPr/>
          </p:nvSpPr>
          <p:spPr>
            <a:xfrm rot="20612192">
              <a:off x="3601153" y="2229781"/>
              <a:ext cx="1883246" cy="439731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1100" b="1" dirty="0" smtClean="0">
                  <a:latin typeface="Candara" pitchFamily="34" charset="0"/>
                </a:rPr>
                <a:t>LOSE </a:t>
              </a:r>
              <a:r>
                <a:rPr lang="pt-PT" sz="1400" b="1" dirty="0" smtClean="0">
                  <a:latin typeface="Candara" pitchFamily="34" charset="0"/>
                </a:rPr>
                <a:t>100$</a:t>
              </a:r>
              <a:endParaRPr lang="pt-PT" b="1" dirty="0">
                <a:latin typeface="Candara" pitchFamily="34" charset="0"/>
              </a:endParaRPr>
            </a:p>
          </p:txBody>
        </p:sp>
        <p:sp>
          <p:nvSpPr>
            <p:cNvPr id="26" name="Pentágono 25"/>
            <p:cNvSpPr/>
            <p:nvPr/>
          </p:nvSpPr>
          <p:spPr>
            <a:xfrm rot="7658569">
              <a:off x="929521" y="4110838"/>
              <a:ext cx="2088232" cy="374656"/>
            </a:xfrm>
            <a:prstGeom prst="homePlat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900" b="1" dirty="0" smtClean="0">
                  <a:latin typeface="Candara" pitchFamily="34" charset="0"/>
                </a:rPr>
                <a:t>LOSE</a:t>
              </a:r>
            </a:p>
            <a:p>
              <a:pPr algn="ctr"/>
              <a:r>
                <a:rPr lang="pt-PT" sz="1200" b="1" dirty="0" smtClean="0">
                  <a:latin typeface="Candara" pitchFamily="34" charset="0"/>
                </a:rPr>
                <a:t>150$</a:t>
              </a:r>
              <a:endParaRPr lang="pt-PT" sz="1200" b="1" dirty="0">
                <a:latin typeface="Candara" pitchFamily="34" charset="0"/>
              </a:endParaRPr>
            </a:p>
          </p:txBody>
        </p:sp>
        <p:sp>
          <p:nvSpPr>
            <p:cNvPr id="27" name="Pentágono 26"/>
            <p:cNvSpPr/>
            <p:nvPr/>
          </p:nvSpPr>
          <p:spPr>
            <a:xfrm rot="11747057">
              <a:off x="419837" y="2236686"/>
              <a:ext cx="1883246" cy="439731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pt-PT" sz="1100" b="1" dirty="0" smtClean="0">
                  <a:latin typeface="Candara" pitchFamily="34" charset="0"/>
                </a:rPr>
                <a:t>LOSE </a:t>
              </a:r>
              <a:r>
                <a:rPr lang="pt-PT" sz="1600" b="1" dirty="0" smtClean="0">
                  <a:latin typeface="Candara" pitchFamily="34" charset="0"/>
                </a:rPr>
                <a:t>50$</a:t>
              </a:r>
              <a:endParaRPr lang="pt-PT" b="1" dirty="0">
                <a:latin typeface="Candara" pitchFamily="34" charset="0"/>
              </a:endParaRPr>
            </a:p>
          </p:txBody>
        </p:sp>
      </p:grp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5868144" y="1556792"/>
            <a:ext cx="2590800" cy="3888432"/>
          </a:xfrm>
          <a:prstGeom prst="round2DiagRect">
            <a:avLst/>
          </a:prstGeom>
          <a:gradFill flip="none" rotWithShape="1">
            <a:gsLst>
              <a:gs pos="15000">
                <a:schemeClr val="accent1">
                  <a:lumMod val="75000"/>
                </a:schemeClr>
              </a:gs>
              <a:gs pos="85000">
                <a:srgbClr val="0192FF">
                  <a:alpha val="50000"/>
                </a:srgbClr>
              </a:gs>
              <a:gs pos="100000">
                <a:srgbClr val="3366FF">
                  <a:alpha val="8000"/>
                </a:srgbClr>
              </a:gs>
            </a:gsLst>
            <a:lin ang="10800000" scaled="1"/>
            <a:tileRect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7020272" y="2257708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7000056" y="2761764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7000056" y="3265820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7000056" y="3769876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7000056" y="4273932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000056" y="4777988"/>
            <a:ext cx="1316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Team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6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sp>
        <p:nvSpPr>
          <p:cNvPr id="33" name="Rectângulo arredondado 32">
            <a:hlinkClick r:id="" action="ppaction://noaction"/>
          </p:cNvPr>
          <p:cNvSpPr/>
          <p:nvPr/>
        </p:nvSpPr>
        <p:spPr>
          <a:xfrm>
            <a:off x="3707904" y="5733256"/>
            <a:ext cx="2520280" cy="86409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400" dirty="0">
              <a:latin typeface="Cooper Black" pitchFamily="18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56176" y="16288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FFFF00"/>
                </a:solidFill>
                <a:latin typeface="Cooper Black" pitchFamily="18" charset="0"/>
              </a:rPr>
              <a:t>SCORE</a:t>
            </a:r>
            <a:endParaRPr lang="pt-PT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8573" y="188640"/>
            <a:ext cx="3249891" cy="22322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sp>
        <p:nvSpPr>
          <p:cNvPr id="34" name="CaixaDeTexto 33">
            <a:hlinkClick r:id="rId16" action="ppaction://hlinksldjump"/>
          </p:cNvPr>
          <p:cNvSpPr txBox="1"/>
          <p:nvPr/>
        </p:nvSpPr>
        <p:spPr>
          <a:xfrm>
            <a:off x="4355976" y="5653697"/>
            <a:ext cx="1260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2" name="CaixaDeTexto 31">
            <a:hlinkClick r:id="" action="ppaction://noaction"/>
          </p:cNvPr>
          <p:cNvSpPr txBox="1"/>
          <p:nvPr/>
        </p:nvSpPr>
        <p:spPr>
          <a:xfrm>
            <a:off x="3923928" y="5653697"/>
            <a:ext cx="1620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39" name="Imagem 38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5517232"/>
            <a:ext cx="360040" cy="367387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5517232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60032" y="5517232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5517232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48" name="CaixaDeTexto 47">
            <a:hlinkClick r:id="rId17" action="ppaction://hlinksldjump"/>
          </p:cNvPr>
          <p:cNvSpPr txBox="1"/>
          <p:nvPr/>
        </p:nvSpPr>
        <p:spPr>
          <a:xfrm>
            <a:off x="3887416" y="5653697"/>
            <a:ext cx="17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9" name="Imagem 48" descr="next-md1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51" name="CaixaDeTexto 50">
            <a:hlinkClick r:id="rId18" action="ppaction://hlinksldjump"/>
          </p:cNvPr>
          <p:cNvSpPr txBox="1"/>
          <p:nvPr/>
        </p:nvSpPr>
        <p:spPr>
          <a:xfrm>
            <a:off x="3923928" y="5653697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2" name="Imagem 51" descr="next-md1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55" name="CaixaDeTexto 54">
            <a:hlinkClick r:id="rId17" action="ppaction://hlinksldjump"/>
          </p:cNvPr>
          <p:cNvSpPr txBox="1"/>
          <p:nvPr/>
        </p:nvSpPr>
        <p:spPr>
          <a:xfrm>
            <a:off x="3887416" y="5653697"/>
            <a:ext cx="19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6" name="Imagem 55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79912" y="5845897"/>
            <a:ext cx="1728192" cy="751455"/>
          </a:xfrm>
          <a:prstGeom prst="rect">
            <a:avLst/>
          </a:prstGeom>
        </p:spPr>
      </p:pic>
      <p:pic>
        <p:nvPicPr>
          <p:cNvPr id="58" name="Imagem 57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79912" y="5845897"/>
            <a:ext cx="1728192" cy="751455"/>
          </a:xfrm>
          <a:prstGeom prst="rect">
            <a:avLst/>
          </a:prstGeom>
        </p:spPr>
      </p:pic>
      <p:pic>
        <p:nvPicPr>
          <p:cNvPr id="59" name="Imagem 58" descr="next-md11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60" name="CaixaDeTexto 59">
            <a:hlinkClick r:id="rId18" action="ppaction://hlinksldjump"/>
          </p:cNvPr>
          <p:cNvSpPr txBox="1"/>
          <p:nvPr/>
        </p:nvSpPr>
        <p:spPr>
          <a:xfrm>
            <a:off x="3923928" y="5653697"/>
            <a:ext cx="19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61" name="Imagem 60" descr="next-md1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63" name="CaixaDeTexto 62">
            <a:hlinkClick r:id="rId17" action="ppaction://hlinksldjump"/>
          </p:cNvPr>
          <p:cNvSpPr txBox="1"/>
          <p:nvPr/>
        </p:nvSpPr>
        <p:spPr>
          <a:xfrm>
            <a:off x="3923928" y="5653697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4" name="Imagem 63" descr="next-md11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6" name="Imagem 65" descr="next-md1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2" name="Imagem 61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5877272"/>
            <a:ext cx="1728192" cy="751455"/>
          </a:xfrm>
          <a:prstGeom prst="rect">
            <a:avLst/>
          </a:prstGeom>
        </p:spPr>
      </p:pic>
      <p:sp>
        <p:nvSpPr>
          <p:cNvPr id="65" name="CaixaDeTexto 64">
            <a:hlinkClick r:id="rId17" action="ppaction://hlinksldjump"/>
          </p:cNvPr>
          <p:cNvSpPr txBox="1"/>
          <p:nvPr/>
        </p:nvSpPr>
        <p:spPr>
          <a:xfrm>
            <a:off x="4211960" y="55892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8" name="Imagem 67" descr="next-md11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67" name="CaixaDeTexto 66">
            <a:hlinkClick r:id="rId17" action="ppaction://hlinksldjump"/>
          </p:cNvPr>
          <p:cNvSpPr txBox="1"/>
          <p:nvPr/>
        </p:nvSpPr>
        <p:spPr>
          <a:xfrm>
            <a:off x="3923928" y="5589240"/>
            <a:ext cx="16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0" name="CaixaDeTexto 69">
            <a:hlinkClick r:id="rId17" action="ppaction://hlinksldjump"/>
          </p:cNvPr>
          <p:cNvSpPr txBox="1"/>
          <p:nvPr/>
        </p:nvSpPr>
        <p:spPr>
          <a:xfrm>
            <a:off x="3959424" y="5581689"/>
            <a:ext cx="16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1" name="Imagem 70" descr="next-md11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74" name="CaixaDeTexto 73">
            <a:hlinkClick r:id="rId17" action="ppaction://hlinksldjump"/>
          </p:cNvPr>
          <p:cNvSpPr txBox="1"/>
          <p:nvPr/>
        </p:nvSpPr>
        <p:spPr>
          <a:xfrm>
            <a:off x="3959424" y="5653697"/>
            <a:ext cx="16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5" name="Imagem 74" descr="next-md11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3" name="Imagem 72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5845897"/>
            <a:ext cx="1728192" cy="751455"/>
          </a:xfrm>
          <a:prstGeom prst="rect">
            <a:avLst/>
          </a:prstGeom>
        </p:spPr>
      </p:pic>
      <p:pic>
        <p:nvPicPr>
          <p:cNvPr id="77" name="Imagem 76" descr="next-md11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76" name="CaixaDeTexto 75">
            <a:hlinkClick r:id="rId17" action="ppaction://hlinksldjump"/>
          </p:cNvPr>
          <p:cNvSpPr txBox="1"/>
          <p:nvPr/>
        </p:nvSpPr>
        <p:spPr>
          <a:xfrm>
            <a:off x="3923928" y="5589240"/>
            <a:ext cx="169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9" name="Imagem 78" descr="next-md11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78" name="CaixaDeTexto 77">
            <a:hlinkClick r:id="" action="ppaction://noaction"/>
          </p:cNvPr>
          <p:cNvSpPr txBox="1"/>
          <p:nvPr/>
        </p:nvSpPr>
        <p:spPr>
          <a:xfrm>
            <a:off x="3995936" y="5581689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81" name="Imagem 80" descr="next-md11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80" name="CaixaDeTexto 79">
            <a:hlinkClick r:id="" action="ppaction://noaction"/>
          </p:cNvPr>
          <p:cNvSpPr txBox="1"/>
          <p:nvPr/>
        </p:nvSpPr>
        <p:spPr>
          <a:xfrm>
            <a:off x="4283968" y="5589240"/>
            <a:ext cx="1332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83" name="Imagem 82" descr="next-md11.pn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82" name="CaixaDeTexto 81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85" name="Imagem 84" descr="next-md1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06142"/>
            <a:ext cx="1019202" cy="1019202"/>
          </a:xfrm>
          <a:prstGeom prst="rect">
            <a:avLst/>
          </a:prstGeom>
        </p:spPr>
      </p:pic>
      <p:sp>
        <p:nvSpPr>
          <p:cNvPr id="84" name="CaixaDeTexto 83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87" name="Imagem 86" descr="next-md11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8" name="Imagem 87" descr="next-md11.png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86" name="CaixaDeTexto 85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9" name="CaixaDeTexto 88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1" name="Imagem 90" descr="next-md11.png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90" name="CaixaDeTexto 89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2" name="Imagem 71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5877272"/>
            <a:ext cx="1728192" cy="751455"/>
          </a:xfrm>
          <a:prstGeom prst="rect">
            <a:avLst/>
          </a:prstGeom>
        </p:spPr>
      </p:pic>
      <p:pic>
        <p:nvPicPr>
          <p:cNvPr id="69" name="Imagem 68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5877272"/>
            <a:ext cx="1728192" cy="751455"/>
          </a:xfrm>
          <a:prstGeom prst="rect">
            <a:avLst/>
          </a:prstGeom>
        </p:spPr>
      </p:pic>
      <p:sp>
        <p:nvSpPr>
          <p:cNvPr id="93" name="CaixaDeTexto 92">
            <a:hlinkClick r:id="" action="ppaction://noaction"/>
          </p:cNvPr>
          <p:cNvSpPr txBox="1"/>
          <p:nvPr/>
        </p:nvSpPr>
        <p:spPr>
          <a:xfrm>
            <a:off x="4211960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4" name="Imagem 93" descr="next-md11.png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6" name="Imagem 95" descr="next-md11.png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95" name="CaixaDeTexto 94">
            <a:hlinkClick r:id="" action="ppaction://noaction"/>
          </p:cNvPr>
          <p:cNvSpPr txBox="1"/>
          <p:nvPr/>
        </p:nvSpPr>
        <p:spPr>
          <a:xfrm>
            <a:off x="3851920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8" name="Imagem 97" descr="next-md11.png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97" name="CaixaDeTexto 96">
            <a:hlinkClick r:id="" action="ppaction://noaction"/>
          </p:cNvPr>
          <p:cNvSpPr txBox="1"/>
          <p:nvPr/>
        </p:nvSpPr>
        <p:spPr>
          <a:xfrm>
            <a:off x="3851920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0" name="Imagem 99" descr="next-md11.png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99" name="CaixaDeTexto 98">
            <a:hlinkClick r:id="" action="ppaction://noaction"/>
          </p:cNvPr>
          <p:cNvSpPr txBox="1"/>
          <p:nvPr/>
        </p:nvSpPr>
        <p:spPr>
          <a:xfrm>
            <a:off x="3851920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" name="Imagem 101" descr="next-md11.png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101" name="CaixaDeTexto 100">
            <a:hlinkClick r:id="" action="ppaction://noaction"/>
          </p:cNvPr>
          <p:cNvSpPr txBox="1"/>
          <p:nvPr/>
        </p:nvSpPr>
        <p:spPr>
          <a:xfrm>
            <a:off x="3851920" y="5581689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2" name="Imagem 91" descr="ouch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5845897"/>
            <a:ext cx="1728192" cy="751455"/>
          </a:xfrm>
          <a:prstGeom prst="rect">
            <a:avLst/>
          </a:prstGeom>
        </p:spPr>
      </p:pic>
      <p:pic>
        <p:nvPicPr>
          <p:cNvPr id="105" name="Imagem 104" descr="next-md11.png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104" name="CaixaDeTexto 103">
            <a:hlinkClick r:id="" action="ppaction://noaction"/>
          </p:cNvPr>
          <p:cNvSpPr txBox="1"/>
          <p:nvPr/>
        </p:nvSpPr>
        <p:spPr>
          <a:xfrm>
            <a:off x="3923928" y="55892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5508104" y="5517232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sp>
        <p:nvSpPr>
          <p:cNvPr id="110" name="Pentágono 109"/>
          <p:cNvSpPr/>
          <p:nvPr/>
        </p:nvSpPr>
        <p:spPr>
          <a:xfrm rot="5400000">
            <a:off x="2042359" y="4499759"/>
            <a:ext cx="1883246" cy="439731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endParaRPr lang="pt-PT" sz="1400" b="1" dirty="0" smtClean="0">
              <a:latin typeface="Candara" pitchFamily="34" charset="0"/>
            </a:endParaRPr>
          </a:p>
          <a:p>
            <a:pPr algn="ctr"/>
            <a:r>
              <a:rPr lang="pt-PT" sz="1600" b="1" dirty="0" smtClean="0">
                <a:latin typeface="Candara" pitchFamily="34" charset="0"/>
              </a:rPr>
              <a:t>T</a:t>
            </a:r>
          </a:p>
          <a:p>
            <a:pPr algn="ctr"/>
            <a:r>
              <a:rPr lang="pt-PT" sz="1600" b="1" dirty="0" smtClean="0">
                <a:latin typeface="Candara" pitchFamily="34" charset="0"/>
              </a:rPr>
              <a:t>H</a:t>
            </a:r>
          </a:p>
          <a:p>
            <a:pPr algn="ctr"/>
            <a:r>
              <a:rPr lang="pt-PT" sz="1600" b="1" dirty="0" smtClean="0">
                <a:latin typeface="Candara" pitchFamily="34" charset="0"/>
              </a:rPr>
              <a:t>E </a:t>
            </a:r>
          </a:p>
          <a:p>
            <a:pPr algn="ctr"/>
            <a:r>
              <a:rPr lang="pt-PT" sz="1600" b="1" dirty="0" smtClean="0">
                <a:latin typeface="Candara" pitchFamily="34" charset="0"/>
              </a:rPr>
              <a:t>E</a:t>
            </a:r>
          </a:p>
          <a:p>
            <a:pPr algn="ctr"/>
            <a:r>
              <a:rPr lang="pt-PT" sz="1600" b="1" dirty="0" smtClean="0">
                <a:latin typeface="Candara" pitchFamily="34" charset="0"/>
              </a:rPr>
              <a:t>N</a:t>
            </a:r>
          </a:p>
          <a:p>
            <a:pPr algn="ctr"/>
            <a:r>
              <a:rPr lang="pt-PT" sz="1600" b="1" dirty="0" smtClean="0">
                <a:latin typeface="Candara" pitchFamily="34" charset="0"/>
              </a:rPr>
              <a:t>D</a:t>
            </a:r>
          </a:p>
          <a:p>
            <a:pPr algn="ctr"/>
            <a:endParaRPr lang="pt-PT" sz="2000" b="1" dirty="0">
              <a:latin typeface="Candara" pitchFamily="34" charset="0"/>
            </a:endParaRPr>
          </a:p>
        </p:txBody>
      </p:sp>
      <p:pic>
        <p:nvPicPr>
          <p:cNvPr id="31" name="Imagem 30" descr="green-right-arrow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 rot="16200000">
            <a:off x="2436904" y="5492088"/>
            <a:ext cx="1219200" cy="98145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2051720" y="2060848"/>
            <a:ext cx="1800200" cy="18002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pt-PT" sz="2400" dirty="0" smtClean="0">
                <a:latin typeface="Cooper Black" pitchFamily="18" charset="0"/>
              </a:rPr>
              <a:t>CLICK TO SPIN</a:t>
            </a:r>
            <a:endParaRPr lang="pt-PT" sz="2400" dirty="0">
              <a:latin typeface="Cooper Black" pitchFamily="18" charset="0"/>
            </a:endParaRPr>
          </a:p>
        </p:txBody>
      </p:sp>
      <p:pic>
        <p:nvPicPr>
          <p:cNvPr id="103" name="Imagem 102" descr="best.gif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043608" y="908720"/>
            <a:ext cx="3781998" cy="2952328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2" name="Game Show Wheel Spin-SoundBible.com-1305738466.wav"/>
          </p:nvPr>
        </p:nvPicPr>
        <p:blipFill>
          <a:blip r:embed="rId44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5368" name="TextBox5" r:id="rId3" imgW="838080" imgH="380880"/>
        </mc:Choice>
        <mc:Fallback>
          <p:control name="TextBox5" r:id="rId3" imgW="838080" imgH="380880">
            <p:pic>
              <p:nvPicPr>
                <p:cNvPr id="3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/>
                <a:srcRect/>
                <a:stretch>
                  <a:fillRect/>
                </a:stretch>
              </p:blipFill>
              <p:spPr bwMode="auto">
                <a:xfrm>
                  <a:off x="6156325" y="2327275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9" name="TextBox1" r:id="rId4" imgW="838080" imgH="380880"/>
        </mc:Choice>
        <mc:Fallback>
          <p:control name="TextBox1" r:id="rId4" imgW="838080" imgH="38088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6"/>
                <a:srcRect/>
                <a:stretch>
                  <a:fillRect/>
                </a:stretch>
              </p:blipFill>
              <p:spPr bwMode="auto">
                <a:xfrm>
                  <a:off x="6156325" y="2832100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0" name="TextBox2" r:id="rId5" imgW="838080" imgH="380880"/>
        </mc:Choice>
        <mc:Fallback>
          <p:control name="TextBox2" r:id="rId5" imgW="838080" imgH="38088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7"/>
                <a:srcRect/>
                <a:stretch>
                  <a:fillRect/>
                </a:stretch>
              </p:blipFill>
              <p:spPr bwMode="auto">
                <a:xfrm>
                  <a:off x="6156325" y="3335338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1" name="TextBox3" r:id="rId6" imgW="838080" imgH="380880"/>
        </mc:Choice>
        <mc:Fallback>
          <p:control name="TextBox3" r:id="rId6" imgW="838080" imgH="380880">
            <p:pic>
              <p:nvPicPr>
                <p:cNvPr id="6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6156325" y="3840163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2" name="TextBox4" r:id="rId7" imgW="838080" imgH="380880"/>
        </mc:Choice>
        <mc:Fallback>
          <p:control name="TextBox4" r:id="rId7" imgW="838080" imgH="380880">
            <p:pic>
              <p:nvPicPr>
                <p:cNvPr id="7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/>
                <a:srcRect/>
                <a:stretch>
                  <a:fillRect/>
                </a:stretch>
              </p:blipFill>
              <p:spPr bwMode="auto">
                <a:xfrm>
                  <a:off x="6156325" y="4343400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73" name="TextBox6" r:id="rId8" imgW="838080" imgH="380880"/>
        </mc:Choice>
        <mc:Fallback>
          <p:control name="TextBox6" r:id="rId8" imgW="838080" imgH="380880">
            <p:pic>
              <p:nvPicPr>
                <p:cNvPr id="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/>
                <a:srcRect/>
                <a:stretch>
                  <a:fillRect/>
                </a:stretch>
              </p:blipFill>
              <p:spPr bwMode="auto">
                <a:xfrm>
                  <a:off x="6156325" y="4848225"/>
                  <a:ext cx="838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6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8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0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1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00000">
                                      <p:cBhvr>
                                        <p:cTn id="16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19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2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0">
                                      <p:cBhvr>
                                        <p:cTn id="26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3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36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40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45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47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500000">
                                      <p:cBhvr>
                                        <p:cTn id="49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50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3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5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00000">
                                      <p:cBhvr>
                                        <p:cTn id="56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200000">
                                      <p:cBhvr>
                                        <p:cTn id="59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6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300000">
                                      <p:cBhvr>
                                        <p:cTn id="6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0">
                                      <p:cBhvr>
                                        <p:cTn id="6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6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</p:childTnLst>
        </p:cTn>
      </p:par>
    </p:tnLst>
    <p:bldLst>
      <p:bldP spid="34" grpId="0"/>
      <p:bldP spid="34" grpId="1"/>
      <p:bldP spid="32" grpId="0"/>
      <p:bldP spid="32" grpId="1"/>
      <p:bldP spid="48" grpId="0"/>
      <p:bldP spid="48" grpId="1"/>
      <p:bldP spid="51" grpId="0"/>
      <p:bldP spid="51" grpId="1"/>
      <p:bldP spid="55" grpId="0"/>
      <p:bldP spid="55" grpId="1"/>
      <p:bldP spid="60" grpId="0"/>
      <p:bldP spid="60" grpId="1"/>
      <p:bldP spid="63" grpId="0"/>
      <p:bldP spid="63" grpId="1"/>
      <p:bldP spid="65" grpId="0"/>
      <p:bldP spid="65" grpId="1"/>
      <p:bldP spid="67" grpId="0"/>
      <p:bldP spid="67" grpId="1"/>
      <p:bldP spid="70" grpId="0"/>
      <p:bldP spid="70" grpId="1"/>
      <p:bldP spid="74" grpId="0"/>
      <p:bldP spid="74" grpId="1"/>
      <p:bldP spid="76" grpId="0"/>
      <p:bldP spid="76" grpId="1"/>
      <p:bldP spid="78" grpId="0"/>
      <p:bldP spid="78" grpId="1"/>
      <p:bldP spid="80" grpId="0"/>
      <p:bldP spid="80" grpId="1"/>
      <p:bldP spid="82" grpId="0"/>
      <p:bldP spid="82" grpId="1"/>
      <p:bldP spid="84" grpId="0"/>
      <p:bldP spid="84" grpId="1"/>
      <p:bldP spid="86" grpId="0"/>
      <p:bldP spid="86" grpId="1"/>
      <p:bldP spid="89" grpId="0"/>
      <p:bldP spid="89" grpId="1"/>
      <p:bldP spid="90" grpId="0"/>
      <p:bldP spid="90" grpId="1"/>
      <p:bldP spid="93" grpId="0"/>
      <p:bldP spid="93" grpId="1"/>
      <p:bldP spid="95" grpId="0"/>
      <p:bldP spid="95" grpId="1"/>
      <p:bldP spid="97" grpId="0"/>
      <p:bldP spid="97" grpId="1"/>
      <p:bldP spid="99" grpId="0"/>
      <p:bldP spid="99" grpId="1"/>
      <p:bldP spid="101" grpId="0"/>
      <p:bldP spid="101" grpId="1"/>
      <p:bldP spid="104" grpId="0"/>
      <p:bldP spid="104" grpId="1"/>
      <p:bldP spid="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9" name="Imagem 8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2" name="Rectângulo arredondado 11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 err="1" smtClean="0">
                <a:latin typeface="Britannic Bold" pitchFamily="34" charset="0"/>
              </a:rPr>
              <a:t>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u="sng" dirty="0" err="1" smtClean="0">
                <a:latin typeface="Britannic Bold" pitchFamily="34" charset="0"/>
              </a:rPr>
              <a:t>is</a:t>
            </a:r>
            <a:r>
              <a:rPr lang="pt-PT" sz="2800" u="sng" dirty="0" smtClean="0">
                <a:latin typeface="Britannic Bold" pitchFamily="34" charset="0"/>
              </a:rPr>
              <a:t> </a:t>
            </a:r>
            <a:r>
              <a:rPr lang="pt-PT" sz="2800" u="sng" dirty="0" err="1" smtClean="0">
                <a:latin typeface="Britannic Bold" pitchFamily="34" charset="0"/>
              </a:rPr>
              <a:t>thought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to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stolen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the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diamond</a:t>
            </a:r>
            <a:r>
              <a:rPr lang="pt-PT" sz="2800" dirty="0" smtClean="0">
                <a:latin typeface="Britannic Bold" pitchFamily="34" charset="0"/>
              </a:rPr>
              <a:t>.</a:t>
            </a:r>
            <a:endParaRPr lang="pt-PT" sz="32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386661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ooper Black" pitchFamily="18" charset="0"/>
              </a:rPr>
              <a:t>ALTERNATIVE PASSIVE VOICE – </a:t>
            </a:r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as </a:t>
            </a:r>
            <a:r>
              <a:rPr lang="pt-PT" sz="2800" dirty="0" err="1" smtClean="0">
                <a:latin typeface="Cooper Black" pitchFamily="18" charset="0"/>
              </a:rPr>
              <a:t>started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14127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People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think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stole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diamond</a:t>
            </a:r>
            <a:r>
              <a:rPr lang="pt-PT" sz="36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smtClean="0">
                <a:solidFill>
                  <a:srgbClr val="0000FF"/>
                </a:solidFill>
                <a:latin typeface="Calibri"/>
              </a:rPr>
              <a:t>●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It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thought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stole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diamond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3600" dirty="0" err="1" smtClean="0">
                <a:solidFill>
                  <a:srgbClr val="0000FF"/>
                </a:solidFill>
                <a:latin typeface="Britannic Bold" pitchFamily="34" charset="0"/>
              </a:rPr>
              <a:t>or</a:t>
            </a:r>
            <a:endParaRPr lang="pt-PT" sz="36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600" i="1" dirty="0" smtClean="0">
                <a:solidFill>
                  <a:srgbClr val="0000FF"/>
                </a:solidFill>
                <a:latin typeface="Calibri"/>
              </a:rPr>
              <a:t>●</a:t>
            </a:r>
            <a:r>
              <a:rPr lang="pt-PT" sz="3600" i="1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36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36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539552" y="3773358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IMPERSONAL REPORT STRUCTURES</a:t>
            </a:r>
          </a:p>
          <a:p>
            <a:r>
              <a:rPr lang="pt-PT" sz="2800" dirty="0" err="1" smtClean="0">
                <a:latin typeface="Britannic Bold" pitchFamily="34" charset="0"/>
              </a:rPr>
              <a:t>When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reporting</a:t>
            </a:r>
            <a:r>
              <a:rPr lang="pt-PT" sz="2800" dirty="0" smtClean="0">
                <a:latin typeface="Britannic Bold" pitchFamily="34" charset="0"/>
              </a:rPr>
              <a:t> a </a:t>
            </a:r>
            <a:r>
              <a:rPr lang="pt-PT" sz="2800" dirty="0" err="1" smtClean="0">
                <a:latin typeface="Britannic Bold" pitchFamily="34" charset="0"/>
              </a:rPr>
              <a:t>past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action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we</a:t>
            </a:r>
            <a:r>
              <a:rPr lang="pt-PT" sz="2800" dirty="0" smtClean="0">
                <a:latin typeface="Britannic Bold" pitchFamily="34" charset="0"/>
              </a:rPr>
              <a:t> use:</a:t>
            </a:r>
          </a:p>
          <a:p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 Subject + passive + </a:t>
            </a:r>
            <a:r>
              <a:rPr lang="en-US" sz="2800" u="sng" dirty="0" smtClean="0">
                <a:solidFill>
                  <a:srgbClr val="FF0000"/>
                </a:solidFill>
                <a:latin typeface="Britannic Bold" pitchFamily="34" charset="0"/>
              </a:rPr>
              <a:t>perfect infinitive</a:t>
            </a:r>
            <a:r>
              <a:rPr lang="en-US" sz="2800" dirty="0" smtClean="0">
                <a:solidFill>
                  <a:srgbClr val="FF0000"/>
                </a:solidFill>
                <a:latin typeface="Britannic Bold" pitchFamily="34" charset="0"/>
              </a:rPr>
              <a:t> (to have + past participle)</a:t>
            </a:r>
            <a:endParaRPr lang="pt-PT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17" name="Rectângulo arredondado 16"/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9" name="Imagem 8" descr="1ck1gif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2" name="Rectângulo arredondado 11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Will</a:t>
            </a:r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Kate</a:t>
            </a:r>
            <a:r>
              <a:rPr lang="pt-PT" sz="4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be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back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soon</a:t>
            </a:r>
            <a:r>
              <a:rPr lang="pt-PT" sz="4400" dirty="0" smtClean="0">
                <a:latin typeface="Britannic Bold" pitchFamily="34" charset="0"/>
              </a:rPr>
              <a:t>?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 smtClean="0">
                <a:latin typeface="Cooper Black" pitchFamily="18" charset="0"/>
              </a:rPr>
              <a:t>QUESTIONS  </a:t>
            </a:r>
          </a:p>
          <a:p>
            <a:pPr algn="just"/>
            <a:r>
              <a:rPr lang="pt-PT" sz="2800" dirty="0" err="1" smtClean="0">
                <a:latin typeface="Cooper Black" pitchFamily="18" charset="0"/>
              </a:rPr>
              <a:t>Ask</a:t>
            </a:r>
            <a:r>
              <a:rPr lang="pt-PT" sz="2800" dirty="0" smtClean="0">
                <a:latin typeface="Cooper Black" pitchFamily="18" charset="0"/>
              </a:rPr>
              <a:t> me …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164331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Whether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Kate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will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back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soon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 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467544" y="378904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(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wh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-) +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+ S + (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(s)) …</a:t>
            </a:r>
          </a:p>
          <a:p>
            <a:pPr algn="just"/>
            <a:r>
              <a:rPr lang="pt-PT" sz="2000" dirty="0" err="1" smtClean="0">
                <a:latin typeface="Britannic Bold" pitchFamily="34" charset="0"/>
              </a:rPr>
              <a:t>With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auxiliary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verbs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and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modal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verbs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simply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invert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word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order</a:t>
            </a:r>
            <a:r>
              <a:rPr lang="pt-PT" sz="2000" dirty="0" smtClean="0">
                <a:latin typeface="Britannic Bold" pitchFamily="34" charset="0"/>
              </a:rPr>
              <a:t>: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u="sng" dirty="0" err="1" smtClean="0">
                <a:latin typeface="Britannic Bold" pitchFamily="34" charset="0"/>
              </a:rPr>
              <a:t>Have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u="sng" dirty="0" err="1" smtClean="0">
                <a:latin typeface="Britannic Bold" pitchFamily="34" charset="0"/>
              </a:rPr>
              <a:t>you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seen</a:t>
            </a:r>
            <a:r>
              <a:rPr lang="pt-PT" sz="2000" i="1" dirty="0" smtClean="0">
                <a:latin typeface="Britannic Bold" pitchFamily="34" charset="0"/>
              </a:rPr>
              <a:t> Mike? </a:t>
            </a:r>
            <a:r>
              <a:rPr lang="pt-PT" sz="2000" i="1" u="sng" dirty="0" smtClean="0">
                <a:latin typeface="Britannic Bold" pitchFamily="34" charset="0"/>
              </a:rPr>
              <a:t>Can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i="1" u="sng" dirty="0" smtClean="0">
                <a:latin typeface="Britannic Bold" pitchFamily="34" charset="0"/>
              </a:rPr>
              <a:t>I</a:t>
            </a:r>
            <a:r>
              <a:rPr lang="pt-PT" sz="2000" i="1" dirty="0" smtClean="0">
                <a:latin typeface="Britannic Bold" pitchFamily="34" charset="0"/>
              </a:rPr>
              <a:t> come in?</a:t>
            </a:r>
            <a:endParaRPr lang="pt-PT" sz="2000" dirty="0" smtClean="0">
              <a:latin typeface="Britannic Bold" pitchFamily="34" charset="0"/>
            </a:endParaRPr>
          </a:p>
          <a:p>
            <a:pPr algn="just"/>
            <a:r>
              <a:rPr lang="pt-PT" sz="2000" dirty="0" err="1" smtClean="0">
                <a:latin typeface="Britannic Bold" pitchFamily="34" charset="0"/>
              </a:rPr>
              <a:t>When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there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is</a:t>
            </a:r>
            <a:r>
              <a:rPr lang="pt-PT" sz="2000" dirty="0" smtClean="0">
                <a:latin typeface="Britannic Bold" pitchFamily="34" charset="0"/>
              </a:rPr>
              <a:t> no </a:t>
            </a:r>
            <a:r>
              <a:rPr lang="pt-PT" sz="2000" dirty="0" err="1" smtClean="0">
                <a:latin typeface="Britannic Bold" pitchFamily="34" charset="0"/>
              </a:rPr>
              <a:t>auxiliary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verb</a:t>
            </a:r>
            <a:r>
              <a:rPr lang="pt-PT" sz="2000" dirty="0" smtClean="0">
                <a:latin typeface="Britannic Bold" pitchFamily="34" charset="0"/>
              </a:rPr>
              <a:t>, 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need</a:t>
            </a:r>
            <a:r>
              <a:rPr lang="pt-PT" sz="2000" dirty="0" smtClean="0">
                <a:latin typeface="Britannic Bold" pitchFamily="34" charset="0"/>
              </a:rPr>
              <a:t> to use 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“do”</a:t>
            </a:r>
            <a:r>
              <a:rPr lang="pt-PT" sz="2000" dirty="0" smtClean="0">
                <a:latin typeface="Britannic Bold" pitchFamily="34" charset="0"/>
              </a:rPr>
              <a:t>: do(</a:t>
            </a:r>
            <a:r>
              <a:rPr lang="pt-PT" sz="2000" dirty="0" err="1" smtClean="0">
                <a:latin typeface="Britannic Bold" pitchFamily="34" charset="0"/>
              </a:rPr>
              <a:t>es</a:t>
            </a:r>
            <a:r>
              <a:rPr lang="pt-PT" sz="2000" dirty="0" smtClean="0">
                <a:latin typeface="Britannic Bold" pitchFamily="34" charset="0"/>
              </a:rPr>
              <a:t>)/</a:t>
            </a:r>
            <a:r>
              <a:rPr lang="pt-PT" sz="2000" dirty="0" err="1" smtClean="0">
                <a:latin typeface="Britannic Bold" pitchFamily="34" charset="0"/>
              </a:rPr>
              <a:t>did</a:t>
            </a:r>
            <a:r>
              <a:rPr lang="pt-PT" sz="2000" dirty="0" smtClean="0">
                <a:latin typeface="Britannic Bold" pitchFamily="34" charset="0"/>
              </a:rPr>
              <a:t> + S + </a:t>
            </a:r>
            <a:r>
              <a:rPr lang="pt-PT" sz="2000" dirty="0" err="1" smtClean="0">
                <a:latin typeface="Britannic Bold" pitchFamily="34" charset="0"/>
              </a:rPr>
              <a:t>infinitive</a:t>
            </a:r>
            <a:r>
              <a:rPr lang="pt-PT" sz="2000" dirty="0" smtClean="0">
                <a:latin typeface="Britannic Bold" pitchFamily="34" charset="0"/>
              </a:rPr>
              <a:t>: </a:t>
            </a:r>
            <a:r>
              <a:rPr lang="pt-PT" sz="2000" i="1" dirty="0" err="1" smtClean="0">
                <a:latin typeface="Britannic Bold" pitchFamily="34" charset="0"/>
              </a:rPr>
              <a:t>Why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u="sng" dirty="0" err="1" smtClean="0">
                <a:latin typeface="Britannic Bold" pitchFamily="34" charset="0"/>
              </a:rPr>
              <a:t>did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u="sng" dirty="0" err="1" smtClean="0">
                <a:latin typeface="Britannic Bold" pitchFamily="34" charset="0"/>
              </a:rPr>
              <a:t>he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arrive</a:t>
            </a:r>
            <a:r>
              <a:rPr lang="pt-PT" sz="2000" i="1" dirty="0" smtClean="0">
                <a:latin typeface="Britannic Bold" pitchFamily="34" charset="0"/>
              </a:rPr>
              <a:t> late?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sp>
        <p:nvSpPr>
          <p:cNvPr id="6" name="Rectângulo arredondado 5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have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met</a:t>
            </a:r>
            <a:r>
              <a:rPr lang="pt-PT" sz="4400" dirty="0" smtClean="0">
                <a:latin typeface="Britannic Bold" pitchFamily="34" charset="0"/>
              </a:rPr>
              <a:t> / </a:t>
            </a:r>
            <a:r>
              <a:rPr lang="pt-PT" sz="4400" dirty="0" err="1" smtClean="0">
                <a:latin typeface="Britannic Bold" pitchFamily="34" charset="0"/>
              </a:rPr>
              <a:t>didn’t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see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827584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meet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Jane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twice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this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week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but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not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see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last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week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39552" y="3824461"/>
            <a:ext cx="67687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PRESENT PERFECT: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has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participle</a:t>
            </a:r>
            <a:endParaRPr lang="pt-PT" sz="32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Britannic Bold" pitchFamily="34" charset="0"/>
              </a:rPr>
              <a:t>(for </a:t>
            </a:r>
            <a:r>
              <a:rPr lang="pt-PT" sz="2000" dirty="0" err="1" smtClean="0">
                <a:latin typeface="Britannic Bold" pitchFamily="34" charset="0"/>
              </a:rPr>
              <a:t>indefinite</a:t>
            </a:r>
            <a:r>
              <a:rPr lang="pt-PT" sz="2000" dirty="0" smtClean="0">
                <a:latin typeface="Britannic Bold" pitchFamily="34" charset="0"/>
              </a:rPr>
              <a:t>/</a:t>
            </a:r>
            <a:r>
              <a:rPr lang="pt-PT" sz="2000" dirty="0" err="1" smtClean="0">
                <a:latin typeface="Britannic Bold" pitchFamily="34" charset="0"/>
              </a:rPr>
              <a:t>unfished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actions</a:t>
            </a:r>
            <a:r>
              <a:rPr lang="pt-PT" sz="2000" dirty="0" smtClean="0">
                <a:latin typeface="Britannic Bold" pitchFamily="34" charset="0"/>
              </a:rPr>
              <a:t>) </a:t>
            </a:r>
            <a:r>
              <a:rPr lang="pt-PT" sz="1400" dirty="0" err="1" smtClean="0">
                <a:latin typeface="Britannic Bold" pitchFamily="34" charset="0"/>
              </a:rPr>
              <a:t>focuses</a:t>
            </a:r>
            <a:r>
              <a:rPr lang="pt-PT" sz="1400" dirty="0" smtClean="0">
                <a:latin typeface="Britannic Bold" pitchFamily="34" charset="0"/>
              </a:rPr>
              <a:t> </a:t>
            </a:r>
            <a:r>
              <a:rPr lang="pt-PT" sz="1400" dirty="0" err="1" smtClean="0">
                <a:latin typeface="Britannic Bold" pitchFamily="34" charset="0"/>
              </a:rPr>
              <a:t>on</a:t>
            </a:r>
            <a:r>
              <a:rPr lang="pt-PT" sz="1400" dirty="0" smtClean="0">
                <a:latin typeface="Britannic Bold" pitchFamily="34" charset="0"/>
              </a:rPr>
              <a:t> </a:t>
            </a:r>
            <a:r>
              <a:rPr lang="pt-PT" sz="1400" dirty="0" err="1" smtClean="0">
                <a:latin typeface="Britannic Bold" pitchFamily="34" charset="0"/>
              </a:rPr>
              <a:t>the</a:t>
            </a:r>
            <a:r>
              <a:rPr lang="pt-PT" sz="1400" dirty="0" smtClean="0">
                <a:latin typeface="Britannic Bold" pitchFamily="34" charset="0"/>
              </a:rPr>
              <a:t> </a:t>
            </a:r>
            <a:r>
              <a:rPr lang="pt-PT" sz="1400" dirty="0" err="1" smtClean="0">
                <a:latin typeface="Britannic Bold" pitchFamily="34" charset="0"/>
              </a:rPr>
              <a:t>action</a:t>
            </a:r>
            <a:r>
              <a:rPr lang="pt-PT" sz="1400" dirty="0" smtClean="0">
                <a:latin typeface="Britannic Bold" pitchFamily="34" charset="0"/>
              </a:rPr>
              <a:t>/</a:t>
            </a:r>
            <a:r>
              <a:rPr lang="pt-PT" sz="1400" dirty="0" err="1" smtClean="0">
                <a:latin typeface="Britannic Bold" pitchFamily="34" charset="0"/>
              </a:rPr>
              <a:t>result</a:t>
            </a:r>
            <a:endParaRPr lang="pt-PT" sz="2000" dirty="0" smtClean="0">
              <a:latin typeface="Britannic Bold" pitchFamily="34" charset="0"/>
            </a:endParaRPr>
          </a:p>
          <a:p>
            <a:pPr algn="just"/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PAST SIMPLE: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arrived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left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   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didn’t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arrive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leave</a:t>
            </a:r>
            <a:endParaRPr lang="pt-PT" sz="20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Britannic Bold" pitchFamily="34" charset="0"/>
              </a:rPr>
              <a:t>(for </a:t>
            </a:r>
            <a:r>
              <a:rPr lang="pt-PT" sz="2000" dirty="0" err="1" smtClean="0">
                <a:latin typeface="Britannic Bold" pitchFamily="34" charset="0"/>
              </a:rPr>
              <a:t>definite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or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finished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actions</a:t>
            </a:r>
            <a:r>
              <a:rPr lang="pt-PT" sz="2000" dirty="0" smtClean="0">
                <a:latin typeface="Britannic Bold" pitchFamily="34" charset="0"/>
              </a:rPr>
              <a:t>) </a:t>
            </a:r>
            <a:r>
              <a:rPr lang="pt-PT" sz="1400" dirty="0" err="1" smtClean="0">
                <a:latin typeface="Britannic Bold" pitchFamily="34" charset="0"/>
              </a:rPr>
              <a:t>focuses</a:t>
            </a:r>
            <a:r>
              <a:rPr lang="pt-PT" sz="1400" dirty="0" smtClean="0">
                <a:latin typeface="Britannic Bold" pitchFamily="34" charset="0"/>
              </a:rPr>
              <a:t> </a:t>
            </a:r>
            <a:r>
              <a:rPr lang="pt-PT" sz="1400" dirty="0" err="1" smtClean="0">
                <a:latin typeface="Britannic Bold" pitchFamily="34" charset="0"/>
              </a:rPr>
              <a:t>on</a:t>
            </a:r>
            <a:r>
              <a:rPr lang="pt-PT" sz="1400" dirty="0" smtClean="0">
                <a:latin typeface="Britannic Bold" pitchFamily="34" charset="0"/>
              </a:rPr>
              <a:t> “</a:t>
            </a:r>
            <a:r>
              <a:rPr lang="pt-PT" sz="1400" dirty="0" err="1" smtClean="0">
                <a:latin typeface="Britannic Bold" pitchFamily="34" charset="0"/>
              </a:rPr>
              <a:t>when</a:t>
            </a:r>
            <a:r>
              <a:rPr lang="pt-PT" sz="1400" dirty="0" smtClean="0">
                <a:latin typeface="Britannic Bold" pitchFamily="34" charset="0"/>
              </a:rPr>
              <a:t>”</a:t>
            </a:r>
            <a:endParaRPr lang="pt-PT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27784" y="45750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oper Black" pitchFamily="18" charset="0"/>
              </a:rPr>
              <a:t>PRESENT PERFECT </a:t>
            </a:r>
          </a:p>
          <a:p>
            <a:pPr algn="ctr"/>
            <a:r>
              <a:rPr lang="pt-PT" sz="2800" dirty="0" err="1" smtClean="0">
                <a:latin typeface="Cooper Black" pitchFamily="18" charset="0"/>
              </a:rPr>
              <a:t>vs</a:t>
            </a:r>
            <a:r>
              <a:rPr lang="pt-PT" sz="2800" dirty="0" smtClean="0">
                <a:latin typeface="Cooper Black" pitchFamily="18" charset="0"/>
              </a:rPr>
              <a:t> PAST SIMPLE</a:t>
            </a:r>
            <a:endParaRPr lang="pt-PT" sz="2800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 err="1" smtClean="0">
                <a:latin typeface="Britannic Bold" pitchFamily="34" charset="0"/>
              </a:rPr>
              <a:t>If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hadn’t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been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smtClean="0">
                <a:latin typeface="Britannic Bold" pitchFamily="34" charset="0"/>
              </a:rPr>
              <a:t>late, </a:t>
            </a:r>
            <a:r>
              <a:rPr lang="pt-PT" sz="2800" dirty="0" err="1" smtClean="0">
                <a:latin typeface="Britannic Bold" pitchFamily="34" charset="0"/>
              </a:rPr>
              <a:t>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would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got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the</a:t>
            </a:r>
            <a:r>
              <a:rPr lang="pt-PT" sz="2800" dirty="0" smtClean="0">
                <a:latin typeface="Britannic Bold" pitchFamily="34" charset="0"/>
              </a:rPr>
              <a:t> job.</a:t>
            </a:r>
            <a:endParaRPr lang="pt-PT" sz="3200" dirty="0">
              <a:effectLst/>
              <a:latin typeface="Britannic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“</a:t>
            </a:r>
            <a:r>
              <a:rPr lang="pt-PT" sz="2800" dirty="0" err="1" smtClean="0">
                <a:latin typeface="Cooper Black" pitchFamily="18" charset="0"/>
              </a:rPr>
              <a:t>if</a:t>
            </a:r>
            <a:r>
              <a:rPr lang="pt-PT" sz="2800" dirty="0" smtClean="0">
                <a:latin typeface="Cooper Black" pitchFamily="18" charset="0"/>
              </a:rPr>
              <a:t>” </a:t>
            </a:r>
            <a:r>
              <a:rPr lang="pt-PT" sz="2800" dirty="0" err="1" smtClean="0">
                <a:latin typeface="Cooper Black" pitchFamily="18" charset="0"/>
              </a:rPr>
              <a:t>without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changing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its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meaning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7584" y="170080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didn’t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get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job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because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was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late.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95536" y="3865111"/>
            <a:ext cx="705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CONDITIONALS TYPE 3 </a:t>
            </a:r>
            <a:r>
              <a:rPr lang="pt-PT" sz="2800" dirty="0" smtClean="0">
                <a:latin typeface="Britannic Bold" pitchFamily="34" charset="0"/>
              </a:rPr>
              <a:t>(</a:t>
            </a:r>
            <a:r>
              <a:rPr lang="pt-PT" sz="2800" dirty="0" err="1" smtClean="0">
                <a:latin typeface="Britannic Bold" pitchFamily="34" charset="0"/>
              </a:rPr>
              <a:t>past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situations</a:t>
            </a:r>
            <a:r>
              <a:rPr lang="pt-PT" sz="2800" dirty="0" smtClean="0">
                <a:latin typeface="Britannic Bold" pitchFamily="34" charset="0"/>
              </a:rPr>
              <a:t>)</a:t>
            </a:r>
            <a:endParaRPr lang="pt-PT" sz="2000" dirty="0" smtClean="0">
              <a:latin typeface="Britannic Bold" pitchFamily="34" charset="0"/>
            </a:endParaRPr>
          </a:p>
          <a:p>
            <a:r>
              <a:rPr lang="pt-PT" sz="2000" dirty="0" smtClean="0">
                <a:latin typeface="Britannic Bold" pitchFamily="34" charset="0"/>
              </a:rPr>
              <a:t>- For </a:t>
            </a:r>
            <a:r>
              <a:rPr lang="pt-PT" sz="2000" dirty="0" err="1" smtClean="0">
                <a:latin typeface="Britannic Bold" pitchFamily="34" charset="0"/>
              </a:rPr>
              <a:t>things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usually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regret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but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can’t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change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anymore</a:t>
            </a:r>
            <a:r>
              <a:rPr lang="pt-PT" sz="2400" dirty="0" smtClean="0">
                <a:latin typeface="Britannic Bold" pitchFamily="34" charset="0"/>
              </a:rPr>
              <a:t> </a:t>
            </a:r>
          </a:p>
          <a:p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if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clause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perfect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(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had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participle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)   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  <a:p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main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clause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perfect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conditional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(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would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could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1600" dirty="0" err="1" smtClean="0">
                <a:solidFill>
                  <a:srgbClr val="FF0000"/>
                </a:solidFill>
                <a:latin typeface="Britannic Bold" pitchFamily="34" charset="0"/>
              </a:rPr>
              <a:t>participle</a:t>
            </a:r>
            <a:r>
              <a:rPr lang="pt-PT" sz="1600" dirty="0" smtClean="0">
                <a:solidFill>
                  <a:srgbClr val="FF0000"/>
                </a:solidFill>
                <a:latin typeface="Britannic Bold" pitchFamily="34" charset="0"/>
              </a:rPr>
              <a:t>)</a:t>
            </a:r>
            <a:endParaRPr lang="pt-PT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17" name="Rectângulo arredondado 16"/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71800" y="457508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oper Black" pitchFamily="18" charset="0"/>
              </a:rPr>
              <a:t>SUBJECT QUESTIONS - </a:t>
            </a:r>
            <a:r>
              <a:rPr lang="pt-PT" sz="2800" dirty="0" err="1" smtClean="0">
                <a:latin typeface="Cooper Black" pitchFamily="18" charset="0"/>
              </a:rPr>
              <a:t>Ask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question</a:t>
            </a:r>
            <a:r>
              <a:rPr lang="pt-PT" sz="2800" dirty="0" smtClean="0">
                <a:latin typeface="Cooper Black" pitchFamily="18" charset="0"/>
              </a:rPr>
              <a:t> for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underlined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part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of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Who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loves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Juliet</a:t>
            </a:r>
            <a:r>
              <a:rPr lang="pt-PT" sz="4400" dirty="0" smtClean="0">
                <a:latin typeface="Britannic Bold" pitchFamily="34" charset="0"/>
              </a:rPr>
              <a:t>?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216595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u="sng" dirty="0" smtClean="0">
                <a:solidFill>
                  <a:srgbClr val="0000FF"/>
                </a:solidFill>
                <a:latin typeface="Britannic Bold" pitchFamily="34" charset="0"/>
              </a:rPr>
              <a:t>Romeo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loves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Juliet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467544" y="383491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 err="1" smtClean="0">
                <a:latin typeface="Britannic Bold" pitchFamily="34" charset="0"/>
              </a:rPr>
              <a:t>When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asking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about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the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subject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of</a:t>
            </a:r>
            <a:r>
              <a:rPr lang="pt-PT" sz="2800" dirty="0" smtClean="0">
                <a:latin typeface="Britannic Bold" pitchFamily="34" charset="0"/>
              </a:rPr>
              <a:t> a </a:t>
            </a:r>
            <a:r>
              <a:rPr lang="pt-PT" sz="2800" dirty="0" err="1" smtClean="0">
                <a:latin typeface="Britannic Bold" pitchFamily="34" charset="0"/>
              </a:rPr>
              <a:t>sentence</a:t>
            </a:r>
            <a:r>
              <a:rPr lang="pt-PT" sz="2800" dirty="0" smtClean="0">
                <a:latin typeface="Britannic Bold" pitchFamily="34" charset="0"/>
              </a:rPr>
              <a:t>, </a:t>
            </a:r>
            <a:r>
              <a:rPr lang="pt-PT" sz="2800" dirty="0" err="1" smtClean="0">
                <a:latin typeface="Britannic Bold" pitchFamily="34" charset="0"/>
              </a:rPr>
              <a:t>we</a:t>
            </a:r>
            <a:r>
              <a:rPr lang="pt-PT" sz="2800" dirty="0" smtClean="0">
                <a:latin typeface="Britannic Bold" pitchFamily="34" charset="0"/>
              </a:rPr>
              <a:t> do </a:t>
            </a:r>
            <a:r>
              <a:rPr lang="pt-PT" sz="2800" dirty="0" err="1" smtClean="0">
                <a:latin typeface="Britannic Bold" pitchFamily="34" charset="0"/>
              </a:rPr>
              <a:t>not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invert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the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word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order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or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need</a:t>
            </a:r>
            <a:r>
              <a:rPr lang="pt-PT" sz="2800" dirty="0" smtClean="0">
                <a:latin typeface="Britannic Bold" pitchFamily="34" charset="0"/>
              </a:rPr>
              <a:t> to use “do”. </a:t>
            </a:r>
            <a:r>
              <a:rPr lang="pt-PT" sz="2400" dirty="0" smtClean="0">
                <a:latin typeface="Britannic Bold" pitchFamily="34" charset="0"/>
              </a:rPr>
              <a:t>“</a:t>
            </a:r>
            <a:r>
              <a:rPr lang="pt-PT" sz="2400" i="1" u="sng" dirty="0" err="1" smtClean="0">
                <a:latin typeface="Britannic Bold" pitchFamily="34" charset="0"/>
              </a:rPr>
              <a:t>The</a:t>
            </a:r>
            <a:r>
              <a:rPr lang="pt-PT" sz="2400" i="1" u="sng" dirty="0" smtClean="0">
                <a:latin typeface="Britannic Bold" pitchFamily="34" charset="0"/>
              </a:rPr>
              <a:t> </a:t>
            </a:r>
            <a:r>
              <a:rPr lang="pt-PT" sz="2400" i="1" u="sng" dirty="0" err="1" smtClean="0">
                <a:latin typeface="Britannic Bold" pitchFamily="34" charset="0"/>
              </a:rPr>
              <a:t>car</a:t>
            </a:r>
            <a:r>
              <a:rPr lang="pt-PT" sz="2400" i="1" dirty="0" smtClean="0">
                <a:latin typeface="Britannic Bold" pitchFamily="34" charset="0"/>
              </a:rPr>
              <a:t> </a:t>
            </a:r>
            <a:r>
              <a:rPr lang="pt-PT" sz="2400" i="1" dirty="0" err="1" smtClean="0">
                <a:latin typeface="Britannic Bold" pitchFamily="34" charset="0"/>
              </a:rPr>
              <a:t>is</a:t>
            </a:r>
            <a:r>
              <a:rPr lang="pt-PT" sz="2400" i="1" dirty="0" smtClean="0">
                <a:latin typeface="Britannic Bold" pitchFamily="34" charset="0"/>
              </a:rPr>
              <a:t> in </a:t>
            </a:r>
            <a:r>
              <a:rPr lang="pt-PT" sz="2400" i="1" dirty="0" err="1" smtClean="0">
                <a:latin typeface="Britannic Bold" pitchFamily="34" charset="0"/>
              </a:rPr>
              <a:t>the</a:t>
            </a:r>
            <a:r>
              <a:rPr lang="pt-PT" sz="2400" i="1" dirty="0" smtClean="0">
                <a:latin typeface="Britannic Bold" pitchFamily="34" charset="0"/>
              </a:rPr>
              <a:t> </a:t>
            </a:r>
            <a:r>
              <a:rPr lang="pt-PT" sz="2400" i="1" dirty="0" err="1" smtClean="0">
                <a:latin typeface="Britannic Bold" pitchFamily="34" charset="0"/>
              </a:rPr>
              <a:t>garage</a:t>
            </a:r>
            <a:r>
              <a:rPr lang="pt-PT" sz="2400" i="1" dirty="0" smtClean="0">
                <a:latin typeface="Britannic Bold" pitchFamily="34" charset="0"/>
              </a:rPr>
              <a:t>” – </a:t>
            </a:r>
            <a:r>
              <a:rPr lang="pt-PT" sz="2400" i="1" u="sng" dirty="0" err="1" smtClean="0">
                <a:latin typeface="Britannic Bold" pitchFamily="34" charset="0"/>
              </a:rPr>
              <a:t>What</a:t>
            </a:r>
            <a:r>
              <a:rPr lang="pt-PT" sz="2400" i="1" dirty="0" smtClean="0">
                <a:latin typeface="Britannic Bold" pitchFamily="34" charset="0"/>
              </a:rPr>
              <a:t> </a:t>
            </a:r>
            <a:r>
              <a:rPr lang="pt-PT" sz="2400" i="1" dirty="0" err="1" smtClean="0">
                <a:latin typeface="Britannic Bold" pitchFamily="34" charset="0"/>
              </a:rPr>
              <a:t>is</a:t>
            </a:r>
            <a:r>
              <a:rPr lang="pt-PT" sz="2400" i="1" dirty="0" smtClean="0">
                <a:latin typeface="Britannic Bold" pitchFamily="34" charset="0"/>
              </a:rPr>
              <a:t> in </a:t>
            </a:r>
            <a:r>
              <a:rPr lang="pt-PT" sz="2400" i="1" dirty="0" err="1" smtClean="0">
                <a:latin typeface="Britannic Bold" pitchFamily="34" charset="0"/>
              </a:rPr>
              <a:t>the</a:t>
            </a:r>
            <a:r>
              <a:rPr lang="pt-PT" sz="2400" i="1" dirty="0" smtClean="0">
                <a:latin typeface="Britannic Bold" pitchFamily="34" charset="0"/>
              </a:rPr>
              <a:t> </a:t>
            </a:r>
            <a:r>
              <a:rPr lang="pt-PT" sz="2400" i="1" dirty="0" err="1" smtClean="0">
                <a:latin typeface="Britannic Bold" pitchFamily="34" charset="0"/>
              </a:rPr>
              <a:t>garage</a:t>
            </a:r>
            <a:r>
              <a:rPr lang="pt-PT" sz="2400" i="1" dirty="0" smtClean="0">
                <a:latin typeface="Britannic Bold" pitchFamily="34" charset="0"/>
              </a:rPr>
              <a:t>?</a:t>
            </a:r>
            <a:endParaRPr lang="pt-PT" sz="4000" i="1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2" y="16288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… (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finish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)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this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time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you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get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back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err="1" smtClean="0">
                <a:latin typeface="Britannic Bold" pitchFamily="34" charset="0"/>
              </a:rPr>
              <a:t>will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have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finished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83768" y="45750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atin typeface="Cooper Black" pitchFamily="18" charset="0"/>
              </a:rPr>
              <a:t>Complete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FUTURE PERFECT.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67544" y="3834914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latin typeface="Britannic Bold" pitchFamily="34" charset="0"/>
              </a:rPr>
              <a:t> 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FORM: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will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have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Britannic Bold" pitchFamily="34" charset="0"/>
              </a:rPr>
              <a:t>participle</a:t>
            </a:r>
            <a:endParaRPr lang="pt-PT" sz="32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>
              <a:buFont typeface="Wingdings"/>
              <a:buChar char="l"/>
            </a:pPr>
            <a:r>
              <a:rPr lang="en-US" dirty="0" smtClean="0">
                <a:latin typeface="Britannic Bold" pitchFamily="34" charset="0"/>
              </a:rPr>
              <a:t> For actions that will happen / be completed by a certain time in the future:</a:t>
            </a:r>
            <a:endParaRPr lang="pt-PT" dirty="0" smtClean="0">
              <a:latin typeface="Britannic Bold" pitchFamily="34" charset="0"/>
            </a:endParaRPr>
          </a:p>
          <a:p>
            <a:pPr>
              <a:buFont typeface="Wingdings"/>
              <a:buChar char="l"/>
            </a:pPr>
            <a:r>
              <a:rPr lang="en-US" dirty="0" smtClean="0">
                <a:latin typeface="Britannic Bold" pitchFamily="34" charset="0"/>
              </a:rPr>
              <a:t>It is often used with a time expression using </a:t>
            </a:r>
            <a:r>
              <a:rPr lang="en-US" i="1" dirty="0" smtClean="0">
                <a:latin typeface="Britannic Bold" pitchFamily="34" charset="0"/>
              </a:rPr>
              <a:t>by</a:t>
            </a:r>
            <a:r>
              <a:rPr lang="en-US" dirty="0" smtClean="0">
                <a:latin typeface="Britannic Bold" pitchFamily="34" charset="0"/>
              </a:rPr>
              <a:t> + a point in future time (</a:t>
            </a:r>
            <a:r>
              <a:rPr lang="en-US" i="1" dirty="0" smtClean="0">
                <a:latin typeface="Britannic Bold" pitchFamily="34" charset="0"/>
              </a:rPr>
              <a:t>then, the time...)</a:t>
            </a:r>
            <a:endParaRPr lang="pt-PT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71800" y="4575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Britannic Bold" pitchFamily="34" charset="0"/>
              </a:rPr>
              <a:t>… </a:t>
            </a:r>
            <a:r>
              <a:rPr lang="pt-PT" sz="4400" dirty="0" err="1" smtClean="0">
                <a:solidFill>
                  <a:srgbClr val="FF0000"/>
                </a:solidFill>
                <a:latin typeface="Britannic Bold" pitchFamily="34" charset="0"/>
              </a:rPr>
              <a:t>being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disturbed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at</a:t>
            </a:r>
            <a:r>
              <a:rPr lang="pt-PT" sz="4400" dirty="0" smtClean="0">
                <a:latin typeface="Britannic Bold" pitchFamily="34" charset="0"/>
              </a:rPr>
              <a:t> </a:t>
            </a:r>
            <a:r>
              <a:rPr lang="pt-PT" sz="4400" dirty="0" err="1" smtClean="0">
                <a:latin typeface="Britannic Bold" pitchFamily="34" charset="0"/>
              </a:rPr>
              <a:t>work</a:t>
            </a:r>
            <a:r>
              <a:rPr lang="pt-PT" sz="4400" dirty="0" smtClean="0">
                <a:latin typeface="Britannic Bold" pitchFamily="34" charset="0"/>
              </a:rPr>
              <a:t>.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2" name="Imagem 11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5496" y="16433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don’t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like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to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disturb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at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work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 </a:t>
            </a:r>
          </a:p>
          <a:p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I </a:t>
            </a:r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can’t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stand …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467544" y="3717032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dirty="0" smtClean="0">
                <a:latin typeface="Britannic Bold" pitchFamily="34" charset="0"/>
              </a:rPr>
              <a:t> </a:t>
            </a:r>
            <a:r>
              <a:rPr lang="pt-PT" sz="4000" dirty="0" err="1" smtClean="0">
                <a:solidFill>
                  <a:srgbClr val="0000FF"/>
                </a:solidFill>
                <a:latin typeface="Britannic Bold" pitchFamily="34" charset="0"/>
              </a:rPr>
              <a:t>can’t</a:t>
            </a:r>
            <a:r>
              <a:rPr lang="pt-PT" sz="4000" dirty="0" smtClean="0">
                <a:solidFill>
                  <a:srgbClr val="0000FF"/>
                </a:solidFill>
                <a:latin typeface="Britannic Bold" pitchFamily="34" charset="0"/>
              </a:rPr>
              <a:t> stand + </a:t>
            </a:r>
            <a:r>
              <a:rPr lang="pt-PT" sz="4000" dirty="0" err="1" smtClean="0">
                <a:solidFill>
                  <a:srgbClr val="FF0000"/>
                </a:solidFill>
                <a:latin typeface="Britannic Bold" pitchFamily="34" charset="0"/>
              </a:rPr>
              <a:t>gerund</a:t>
            </a:r>
            <a:endParaRPr lang="pt-PT" sz="40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>
              <a:buFont typeface="Wingdings"/>
              <a:buChar char="l"/>
            </a:pPr>
            <a:r>
              <a:rPr lang="en-US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Other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expressions</a:t>
            </a:r>
            <a:r>
              <a:rPr lang="pt-PT" sz="2400" dirty="0" smtClean="0">
                <a:latin typeface="Britannic Bold" pitchFamily="34" charset="0"/>
              </a:rPr>
              <a:t> take </a:t>
            </a:r>
            <a:r>
              <a:rPr lang="pt-PT" sz="2400" dirty="0" err="1" smtClean="0">
                <a:latin typeface="Britannic Bold" pitchFamily="34" charset="0"/>
              </a:rPr>
              <a:t>the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gerund</a:t>
            </a:r>
            <a:r>
              <a:rPr lang="pt-PT" sz="2400" dirty="0" smtClean="0">
                <a:latin typeface="Britannic Bold" pitchFamily="34" charset="0"/>
              </a:rPr>
              <a:t> as </a:t>
            </a:r>
            <a:r>
              <a:rPr lang="pt-PT" sz="2400" dirty="0" err="1" smtClean="0">
                <a:latin typeface="Britannic Bold" pitchFamily="34" charset="0"/>
              </a:rPr>
              <a:t>well</a:t>
            </a:r>
            <a:r>
              <a:rPr lang="pt-PT" sz="2400" dirty="0" smtClean="0">
                <a:latin typeface="Britannic Bold" pitchFamily="34" charset="0"/>
              </a:rPr>
              <a:t>: </a:t>
            </a:r>
            <a:r>
              <a:rPr lang="pt-PT" sz="2400" dirty="0" err="1" smtClean="0">
                <a:latin typeface="Britannic Bold" pitchFamily="34" charset="0"/>
              </a:rPr>
              <a:t>can’t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bear</a:t>
            </a:r>
            <a:r>
              <a:rPr lang="pt-PT" sz="2400" dirty="0" smtClean="0">
                <a:latin typeface="Britannic Bold" pitchFamily="34" charset="0"/>
              </a:rPr>
              <a:t>, </a:t>
            </a:r>
            <a:r>
              <a:rPr lang="pt-PT" sz="2400" dirty="0" err="1" smtClean="0">
                <a:latin typeface="Britannic Bold" pitchFamily="34" charset="0"/>
              </a:rPr>
              <a:t>can’t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help</a:t>
            </a:r>
            <a:r>
              <a:rPr lang="pt-PT" sz="2400" dirty="0" smtClean="0">
                <a:latin typeface="Britannic Bold" pitchFamily="34" charset="0"/>
              </a:rPr>
              <a:t>, </a:t>
            </a:r>
            <a:r>
              <a:rPr lang="pt-PT" sz="2400" dirty="0" err="1" smtClean="0">
                <a:latin typeface="Britannic Bold" pitchFamily="34" charset="0"/>
              </a:rPr>
              <a:t>it’s</a:t>
            </a:r>
            <a:r>
              <a:rPr lang="pt-PT" sz="2400" dirty="0" smtClean="0">
                <a:latin typeface="Britannic Bold" pitchFamily="34" charset="0"/>
              </a:rPr>
              <a:t> no </a:t>
            </a:r>
            <a:r>
              <a:rPr lang="pt-PT" sz="2400" dirty="0" err="1" smtClean="0">
                <a:latin typeface="Britannic Bold" pitchFamily="34" charset="0"/>
              </a:rPr>
              <a:t>good</a:t>
            </a:r>
            <a:r>
              <a:rPr lang="pt-PT" sz="2400" dirty="0" smtClean="0">
                <a:latin typeface="Britannic Bold" pitchFamily="34" charset="0"/>
              </a:rPr>
              <a:t>/use, </a:t>
            </a:r>
            <a:r>
              <a:rPr lang="pt-PT" sz="2400" dirty="0" err="1" smtClean="0">
                <a:latin typeface="Britannic Bold" pitchFamily="34" charset="0"/>
              </a:rPr>
              <a:t>it’s</a:t>
            </a:r>
            <a:r>
              <a:rPr lang="pt-PT" sz="2400" dirty="0" smtClean="0">
                <a:latin typeface="Britannic Bold" pitchFamily="34" charset="0"/>
              </a:rPr>
              <a:t> (</a:t>
            </a:r>
            <a:r>
              <a:rPr lang="pt-PT" sz="2400" dirty="0" err="1" smtClean="0">
                <a:latin typeface="Britannic Bold" pitchFamily="34" charset="0"/>
              </a:rPr>
              <a:t>not</a:t>
            </a:r>
            <a:r>
              <a:rPr lang="pt-PT" sz="2400" dirty="0" smtClean="0">
                <a:latin typeface="Britannic Bold" pitchFamily="34" charset="0"/>
              </a:rPr>
              <a:t>) </a:t>
            </a:r>
            <a:r>
              <a:rPr lang="pt-PT" sz="2400" dirty="0" err="1" smtClean="0">
                <a:latin typeface="Britannic Bold" pitchFamily="34" charset="0"/>
              </a:rPr>
              <a:t>worth</a:t>
            </a:r>
            <a:r>
              <a:rPr lang="pt-PT" sz="2400" dirty="0" smtClean="0">
                <a:latin typeface="Britannic Bold" pitchFamily="34" charset="0"/>
              </a:rPr>
              <a:t>…  </a:t>
            </a:r>
            <a:endParaRPr lang="pt-PT" sz="24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-15398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83768" y="45750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“</a:t>
            </a:r>
            <a:r>
              <a:rPr lang="pt-PT" sz="2800" dirty="0" err="1" smtClean="0">
                <a:latin typeface="Cooper Black" pitchFamily="18" charset="0"/>
              </a:rPr>
              <a:t>so</a:t>
            </a:r>
            <a:r>
              <a:rPr lang="pt-PT" sz="2800" dirty="0" smtClean="0">
                <a:latin typeface="Cooper Black" pitchFamily="18" charset="0"/>
              </a:rPr>
              <a:t>”. </a:t>
            </a:r>
            <a:r>
              <a:rPr lang="pt-PT" sz="2800" dirty="0" err="1" smtClean="0">
                <a:latin typeface="Cooper Black" pitchFamily="18" charset="0"/>
              </a:rPr>
              <a:t>Make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necessary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changes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9" name="Imagem 8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2" name="Rectângulo arredondado 11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latin typeface="Britannic Bold" pitchFamily="34" charset="0"/>
              </a:rPr>
              <a:t>The</a:t>
            </a:r>
            <a:r>
              <a:rPr lang="pt-PT" sz="4000" dirty="0" smtClean="0">
                <a:latin typeface="Britannic Bold" pitchFamily="34" charset="0"/>
              </a:rPr>
              <a:t>/</a:t>
            </a:r>
            <a:r>
              <a:rPr lang="pt-PT" sz="4000" dirty="0" err="1" smtClean="0">
                <a:latin typeface="Britannic Bold" pitchFamily="34" charset="0"/>
              </a:rPr>
              <a:t>this</a:t>
            </a:r>
            <a:r>
              <a:rPr lang="pt-PT" sz="4000" dirty="0" smtClean="0">
                <a:latin typeface="Britannic Bold" pitchFamily="34" charset="0"/>
              </a:rPr>
              <a:t> </a:t>
            </a:r>
            <a:r>
              <a:rPr lang="pt-PT" sz="4000" dirty="0" err="1" smtClean="0">
                <a:latin typeface="Britannic Bold" pitchFamily="34" charset="0"/>
              </a:rPr>
              <a:t>task</a:t>
            </a:r>
            <a:r>
              <a:rPr lang="pt-PT" sz="4000" dirty="0" smtClean="0">
                <a:latin typeface="Britannic Bold" pitchFamily="34" charset="0"/>
              </a:rPr>
              <a:t> </a:t>
            </a:r>
            <a:r>
              <a:rPr lang="pt-PT" sz="4000" dirty="0" err="1" smtClean="0">
                <a:latin typeface="Britannic Bold" pitchFamily="34" charset="0"/>
              </a:rPr>
              <a:t>was</a:t>
            </a:r>
            <a:r>
              <a:rPr lang="pt-PT" sz="4000" dirty="0" smtClean="0"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0000"/>
                </a:solidFill>
                <a:latin typeface="Britannic Bold" pitchFamily="34" charset="0"/>
              </a:rPr>
              <a:t>so</a:t>
            </a:r>
            <a:r>
              <a:rPr lang="pt-PT" sz="4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0000"/>
                </a:solidFill>
                <a:latin typeface="Britannic Bold" pitchFamily="34" charset="0"/>
              </a:rPr>
              <a:t>difficult</a:t>
            </a:r>
            <a:r>
              <a:rPr lang="pt-PT" sz="4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4000" dirty="0" smtClean="0">
                <a:latin typeface="Britannic Bold" pitchFamily="34" charset="0"/>
              </a:rPr>
              <a:t>…</a:t>
            </a:r>
            <a:endParaRPr lang="pt-PT" sz="4400" dirty="0">
              <a:effectLst/>
              <a:latin typeface="Britannic Bold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1560" y="157130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It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was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such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a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difficult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task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didn’t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finish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it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67544" y="378904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SUCH 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+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(a/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an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)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adjective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noun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SO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adjective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adverb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endParaRPr lang="pt-PT" sz="28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>
              <a:buFont typeface="Wingdings"/>
              <a:buChar char="l"/>
            </a:pPr>
            <a:r>
              <a:rPr lang="en-US" sz="2400" dirty="0" smtClean="0">
                <a:latin typeface="Britannic Bold" pitchFamily="34" charset="0"/>
              </a:rPr>
              <a:t> these make the meaning of an adjective or adverb stronger.</a:t>
            </a:r>
            <a:endParaRPr lang="pt-PT" sz="2400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arredondado 18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17" name="Rectângulo arredondado 16"/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7" name="Imagem 6" descr="1ck1gif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 in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PASSIVE VOICE. 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effectLst/>
                <a:latin typeface="Britannic Bold" pitchFamily="34" charset="0"/>
              </a:rPr>
              <a:t>A </a:t>
            </a:r>
            <a:r>
              <a:rPr lang="pt-PT" sz="4000" dirty="0" err="1" smtClean="0">
                <a:effectLst/>
                <a:latin typeface="Britannic Bold" pitchFamily="34" charset="0"/>
              </a:rPr>
              <a:t>lot</a:t>
            </a:r>
            <a:r>
              <a:rPr lang="pt-PT" sz="4000" dirty="0" smtClean="0"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effectLst/>
                <a:latin typeface="Britannic Bold" pitchFamily="34" charset="0"/>
              </a:rPr>
              <a:t>of</a:t>
            </a:r>
            <a:r>
              <a:rPr lang="pt-PT" sz="4000" dirty="0" smtClean="0"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effectLst/>
                <a:latin typeface="Britannic Bold" pitchFamily="34" charset="0"/>
              </a:rPr>
              <a:t>tea</a:t>
            </a:r>
            <a:r>
              <a:rPr lang="pt-PT" sz="4000" dirty="0" smtClean="0"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is</a:t>
            </a:r>
            <a:r>
              <a:rPr lang="pt-PT" sz="40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drunk</a:t>
            </a:r>
            <a:r>
              <a:rPr lang="pt-PT" sz="40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4000" dirty="0" smtClean="0">
                <a:effectLst/>
                <a:latin typeface="Britannic Bold" pitchFamily="34" charset="0"/>
              </a:rPr>
              <a:t>in </a:t>
            </a:r>
            <a:r>
              <a:rPr lang="pt-PT" sz="4000" dirty="0" err="1" smtClean="0">
                <a:effectLst/>
                <a:latin typeface="Britannic Bold" pitchFamily="34" charset="0"/>
              </a:rPr>
              <a:t>England</a:t>
            </a:r>
            <a:r>
              <a:rPr lang="pt-PT" sz="4000" dirty="0" smtClean="0">
                <a:effectLst/>
                <a:latin typeface="Britannic Bold" pitchFamily="34" charset="0"/>
              </a:rPr>
              <a:t>.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18448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People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drink a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lot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of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tea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in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England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95536" y="3717032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GENERAL RULES</a:t>
            </a:r>
            <a:endParaRPr lang="pt-PT" sz="2800" dirty="0" smtClean="0">
              <a:latin typeface="Britannic Bold" pitchFamily="34" charset="0"/>
            </a:endParaRPr>
          </a:p>
          <a:p>
            <a:pPr algn="just"/>
            <a:r>
              <a:rPr lang="pt-PT" sz="2000" dirty="0" smtClean="0">
                <a:latin typeface="Calibri"/>
              </a:rPr>
              <a:t>●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direct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object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becomes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subject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passive. </a:t>
            </a:r>
            <a:r>
              <a:rPr lang="pt-PT" sz="2000" dirty="0" smtClean="0">
                <a:latin typeface="Calibri"/>
              </a:rPr>
              <a:t>●</a:t>
            </a:r>
            <a:r>
              <a:rPr lang="pt-PT" sz="2000" dirty="0" err="1" smtClean="0">
                <a:latin typeface="Britannic Bold" pitchFamily="34" charset="0"/>
              </a:rPr>
              <a:t>We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add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“to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be</a:t>
            </a:r>
            <a:r>
              <a:rPr lang="pt-PT" sz="2000" dirty="0" smtClean="0">
                <a:latin typeface="Britannic Bold" pitchFamily="34" charset="0"/>
              </a:rPr>
              <a:t>” </a:t>
            </a:r>
            <a:r>
              <a:rPr lang="pt-PT" sz="2000" dirty="0" err="1" smtClean="0">
                <a:latin typeface="Britannic Bold" pitchFamily="34" charset="0"/>
              </a:rPr>
              <a:t>right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before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main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verb</a:t>
            </a:r>
            <a:r>
              <a:rPr lang="pt-PT" sz="2000" dirty="0" smtClean="0">
                <a:latin typeface="Britannic Bold" pitchFamily="34" charset="0"/>
              </a:rPr>
              <a:t> (</a:t>
            </a:r>
            <a:r>
              <a:rPr lang="pt-PT" sz="2000" dirty="0" err="1" smtClean="0">
                <a:latin typeface="Britannic Bold" pitchFamily="34" charset="0"/>
              </a:rPr>
              <a:t>it</a:t>
            </a:r>
            <a:r>
              <a:rPr lang="pt-PT" sz="2000" dirty="0" smtClean="0">
                <a:latin typeface="Britannic Bold" pitchFamily="34" charset="0"/>
              </a:rPr>
              <a:t> takes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form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main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verb</a:t>
            </a:r>
            <a:r>
              <a:rPr lang="pt-PT" sz="2000" dirty="0" smtClean="0">
                <a:latin typeface="Britannic Bold" pitchFamily="34" charset="0"/>
              </a:rPr>
              <a:t> in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voice</a:t>
            </a:r>
            <a:r>
              <a:rPr lang="pt-PT" sz="2000" dirty="0" smtClean="0">
                <a:latin typeface="Britannic Bold" pitchFamily="34" charset="0"/>
              </a:rPr>
              <a:t>) </a:t>
            </a:r>
            <a:r>
              <a:rPr lang="pt-PT" sz="2000" dirty="0" smtClean="0">
                <a:latin typeface="Calibri"/>
              </a:rPr>
              <a:t>●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main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changes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into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past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participle</a:t>
            </a:r>
            <a:r>
              <a:rPr lang="pt-PT" sz="2000" dirty="0" smtClean="0">
                <a:latin typeface="Britannic Bold" pitchFamily="34" charset="0"/>
              </a:rPr>
              <a:t>.</a:t>
            </a:r>
            <a:endParaRPr lang="pt-PT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60648"/>
            <a:ext cx="652423" cy="765058"/>
          </a:xfrm>
          <a:prstGeom prst="rect">
            <a:avLst/>
          </a:prstGeom>
        </p:spPr>
      </p:pic>
      <p:sp>
        <p:nvSpPr>
          <p:cNvPr id="6" name="Rectângulo arredondado 5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162880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I’m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sorry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I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can’t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help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you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I </a:t>
            </a:r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wish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4800" i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effectLst/>
                <a:latin typeface="Britannic Bold" pitchFamily="34" charset="0"/>
              </a:rPr>
              <a:t>I </a:t>
            </a:r>
            <a:r>
              <a:rPr lang="pt-PT" sz="4000" dirty="0" err="1" smtClean="0">
                <a:effectLst/>
                <a:latin typeface="Britannic Bold" pitchFamily="34" charset="0"/>
              </a:rPr>
              <a:t>wish</a:t>
            </a:r>
            <a:r>
              <a:rPr lang="pt-PT" sz="4000" dirty="0" smtClean="0">
                <a:effectLst/>
                <a:latin typeface="Britannic Bold" pitchFamily="34" charset="0"/>
              </a:rPr>
              <a:t> I </a:t>
            </a:r>
            <a:r>
              <a:rPr lang="pt-PT" sz="40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could</a:t>
            </a:r>
            <a:r>
              <a:rPr lang="pt-PT" sz="4000" dirty="0" smtClean="0"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effectLst/>
                <a:latin typeface="Britannic Bold" pitchFamily="34" charset="0"/>
              </a:rPr>
              <a:t>help</a:t>
            </a:r>
            <a:r>
              <a:rPr lang="pt-PT" sz="4000" dirty="0" smtClean="0">
                <a:effectLst/>
                <a:latin typeface="Britannic Bold" pitchFamily="34" charset="0"/>
              </a:rPr>
              <a:t> </a:t>
            </a:r>
            <a:r>
              <a:rPr lang="pt-PT" sz="4000" dirty="0" err="1" smtClean="0">
                <a:effectLst/>
                <a:latin typeface="Britannic Bold" pitchFamily="34" charset="0"/>
              </a:rPr>
              <a:t>you</a:t>
            </a:r>
            <a:r>
              <a:rPr lang="pt-PT" sz="4000" dirty="0" smtClean="0">
                <a:effectLst/>
                <a:latin typeface="Britannic Bold" pitchFamily="34" charset="0"/>
              </a:rPr>
              <a:t>.</a:t>
            </a:r>
            <a:endParaRPr lang="pt-PT" sz="4800" dirty="0">
              <a:effectLst/>
              <a:latin typeface="Britannic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. </a:t>
            </a:r>
            <a:r>
              <a:rPr lang="pt-PT" sz="2800" dirty="0" err="1" smtClean="0">
                <a:latin typeface="Cooper Black" pitchFamily="18" charset="0"/>
              </a:rPr>
              <a:t>Make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any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necessary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changes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67544" y="3926666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wish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/ </a:t>
            </a:r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if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only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+ </a:t>
            </a:r>
            <a:r>
              <a:rPr lang="pt-PT" sz="3200" dirty="0" smtClean="0">
                <a:solidFill>
                  <a:srgbClr val="FF0000"/>
                </a:solidFill>
                <a:latin typeface="Britannic Bold" pitchFamily="34" charset="0"/>
              </a:rPr>
              <a:t>PAST SIMPLE</a:t>
            </a:r>
            <a:endParaRPr lang="pt-PT" sz="2800" dirty="0" smtClean="0">
              <a:latin typeface="Britannic Bold" pitchFamily="34" charset="0"/>
            </a:endParaRPr>
          </a:p>
          <a:p>
            <a:pPr algn="just"/>
            <a:r>
              <a:rPr lang="pt-PT" sz="2800" dirty="0" err="1" smtClean="0">
                <a:latin typeface="Britannic Bold" pitchFamily="34" charset="0"/>
              </a:rPr>
              <a:t>Used</a:t>
            </a:r>
            <a:r>
              <a:rPr lang="pt-PT" sz="2800" dirty="0" smtClean="0">
                <a:latin typeface="Britannic Bold" pitchFamily="34" charset="0"/>
              </a:rPr>
              <a:t> to </a:t>
            </a:r>
            <a:r>
              <a:rPr lang="pt-PT" sz="2800" dirty="0" err="1" smtClean="0">
                <a:latin typeface="Britannic Bold" pitchFamily="34" charset="0"/>
              </a:rPr>
              <a:t>express</a:t>
            </a:r>
            <a:r>
              <a:rPr lang="pt-PT" sz="2800" dirty="0" smtClean="0">
                <a:latin typeface="Britannic Bold" pitchFamily="34" charset="0"/>
              </a:rPr>
              <a:t> a </a:t>
            </a:r>
            <a:r>
              <a:rPr lang="pt-PT" sz="2800" dirty="0" err="1" smtClean="0">
                <a:latin typeface="Britannic Bold" pitchFamily="34" charset="0"/>
              </a:rPr>
              <a:t>present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wish</a:t>
            </a:r>
            <a:r>
              <a:rPr lang="pt-PT" sz="2800" dirty="0" smtClean="0">
                <a:latin typeface="Britannic Bold" pitchFamily="34" charset="0"/>
              </a:rPr>
              <a:t> for </a:t>
            </a:r>
            <a:r>
              <a:rPr lang="pt-PT" sz="2800" dirty="0" err="1" smtClean="0">
                <a:latin typeface="Britannic Bold" pitchFamily="34" charset="0"/>
              </a:rPr>
              <a:t>things</a:t>
            </a:r>
            <a:r>
              <a:rPr lang="pt-PT" sz="2800" dirty="0" smtClean="0">
                <a:latin typeface="Britannic Bold" pitchFamily="34" charset="0"/>
              </a:rPr>
              <a:t> to </a:t>
            </a:r>
            <a:r>
              <a:rPr lang="pt-PT" sz="2800" dirty="0" err="1" smtClean="0">
                <a:latin typeface="Britannic Bold" pitchFamily="34" charset="0"/>
              </a:rPr>
              <a:t>be</a:t>
            </a:r>
            <a:r>
              <a:rPr lang="pt-PT" sz="2800" dirty="0" smtClean="0">
                <a:latin typeface="Britannic Bold" pitchFamily="34" charset="0"/>
              </a:rPr>
              <a:t> </a:t>
            </a:r>
            <a:r>
              <a:rPr lang="pt-PT" sz="2800" dirty="0" err="1" smtClean="0">
                <a:latin typeface="Britannic Bold" pitchFamily="34" charset="0"/>
              </a:rPr>
              <a:t>different</a:t>
            </a:r>
            <a:r>
              <a:rPr lang="pt-PT" sz="2800" dirty="0" smtClean="0">
                <a:latin typeface="Britannic Bold" pitchFamily="34" charset="0"/>
              </a:rPr>
              <a:t>.</a:t>
            </a:r>
            <a:endParaRPr lang="pt-PT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200" dirty="0" err="1" smtClean="0">
                <a:effectLst/>
                <a:latin typeface="Britannic Bold" pitchFamily="34" charset="0"/>
              </a:rPr>
              <a:t>Although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he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has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200" dirty="0" smtClean="0">
                <a:effectLst/>
                <a:latin typeface="Britannic Bold" pitchFamily="34" charset="0"/>
              </a:rPr>
              <a:t>a </a:t>
            </a:r>
            <a:r>
              <a:rPr lang="pt-PT" sz="3200" dirty="0" err="1" smtClean="0">
                <a:effectLst/>
                <a:latin typeface="Britannic Bold" pitchFamily="34" charset="0"/>
              </a:rPr>
              <a:t>bad</a:t>
            </a:r>
            <a:r>
              <a:rPr lang="pt-PT" sz="3200" dirty="0" smtClean="0"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temper</a:t>
            </a:r>
            <a:r>
              <a:rPr lang="pt-PT" sz="3200" dirty="0" smtClean="0">
                <a:effectLst/>
                <a:latin typeface="Britannic Bold" pitchFamily="34" charset="0"/>
              </a:rPr>
              <a:t>/ </a:t>
            </a:r>
            <a:r>
              <a:rPr lang="pt-PT" sz="32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he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is</a:t>
            </a:r>
            <a:r>
              <a:rPr lang="pt-PT" sz="32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200" dirty="0" err="1" smtClean="0">
                <a:effectLst/>
                <a:latin typeface="Britannic Bold" pitchFamily="34" charset="0"/>
              </a:rPr>
              <a:t>bad-tempered</a:t>
            </a:r>
            <a:r>
              <a:rPr lang="pt-PT" sz="3200" dirty="0" smtClean="0">
                <a:effectLst/>
                <a:latin typeface="Britannic Bold" pitchFamily="34" charset="0"/>
              </a:rPr>
              <a:t>, …</a:t>
            </a:r>
            <a:endParaRPr lang="pt-PT" sz="4000" dirty="0">
              <a:effectLst/>
              <a:latin typeface="Britannic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oper Black" pitchFamily="18" charset="0"/>
              </a:rPr>
              <a:t>Rephrase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“ALTHOUGH”.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8448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In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spite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of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his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bad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temper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,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has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many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friends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  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95536" y="386395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IN SPITE OF/DESPITE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ing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or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noun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  <a:p>
            <a:endParaRPr lang="pt-PT" sz="32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ALTHOUGH 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subject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verb</a:t>
            </a:r>
            <a:endParaRPr lang="pt-PT" sz="2000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ângulo arredondado 20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12" name="Rectângulo arredondado 11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 err="1" smtClean="0">
                <a:effectLst/>
                <a:latin typeface="Britannic Bold" pitchFamily="34" charset="0"/>
              </a:rPr>
              <a:t>If</a:t>
            </a:r>
            <a:r>
              <a:rPr lang="pt-PT" sz="2800" dirty="0" smtClean="0">
                <a:effectLst/>
                <a:latin typeface="Britannic Bold" pitchFamily="34" charset="0"/>
              </a:rPr>
              <a:t> </a:t>
            </a:r>
            <a:r>
              <a:rPr lang="pt-PT" sz="2800" dirty="0" err="1" smtClean="0">
                <a:effectLst/>
                <a:latin typeface="Britannic Bold" pitchFamily="34" charset="0"/>
              </a:rPr>
              <a:t>she</a:t>
            </a:r>
            <a:r>
              <a:rPr lang="pt-PT" sz="2800" dirty="0" smtClean="0">
                <a:effectLst/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had</a:t>
            </a:r>
            <a:r>
              <a:rPr lang="pt-PT" sz="2800" dirty="0" smtClean="0">
                <a:effectLst/>
                <a:latin typeface="Britannic Bold" pitchFamily="34" charset="0"/>
              </a:rPr>
              <a:t> </a:t>
            </a:r>
            <a:r>
              <a:rPr lang="pt-PT" sz="2800" dirty="0" err="1" smtClean="0">
                <a:effectLst/>
                <a:latin typeface="Britannic Bold" pitchFamily="34" charset="0"/>
              </a:rPr>
              <a:t>any</a:t>
            </a:r>
            <a:r>
              <a:rPr lang="pt-PT" sz="2800" dirty="0" smtClean="0">
                <a:effectLst/>
                <a:latin typeface="Britannic Bold" pitchFamily="34" charset="0"/>
              </a:rPr>
              <a:t>/more </a:t>
            </a:r>
            <a:r>
              <a:rPr lang="pt-PT" sz="2800" dirty="0" err="1" smtClean="0">
                <a:effectLst/>
                <a:latin typeface="Britannic Bold" pitchFamily="34" charset="0"/>
              </a:rPr>
              <a:t>friends</a:t>
            </a:r>
            <a:r>
              <a:rPr lang="pt-PT" sz="2800" dirty="0" smtClean="0">
                <a:effectLst/>
                <a:latin typeface="Britannic Bold" pitchFamily="34" charset="0"/>
              </a:rPr>
              <a:t>, </a:t>
            </a:r>
            <a:r>
              <a:rPr lang="pt-PT" sz="2800" dirty="0" err="1" smtClean="0">
                <a:effectLst/>
                <a:latin typeface="Britannic Bold" pitchFamily="34" charset="0"/>
              </a:rPr>
              <a:t>she</a:t>
            </a:r>
            <a:r>
              <a:rPr lang="pt-PT" sz="2800" dirty="0" smtClean="0">
                <a:effectLst/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wouldn’t</a:t>
            </a:r>
            <a:r>
              <a:rPr lang="pt-PT" sz="28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feel</a:t>
            </a:r>
            <a:r>
              <a:rPr lang="pt-PT" sz="28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2800" dirty="0" smtClean="0">
                <a:effectLst/>
                <a:latin typeface="Britannic Bold" pitchFamily="34" charset="0"/>
              </a:rPr>
              <a:t>(</a:t>
            </a:r>
            <a:r>
              <a:rPr lang="pt-PT" sz="2800" dirty="0" err="1" smtClean="0">
                <a:effectLst/>
                <a:latin typeface="Britannic Bold" pitchFamily="34" charset="0"/>
              </a:rPr>
              <a:t>so</a:t>
            </a:r>
            <a:r>
              <a:rPr lang="pt-PT" sz="2800" dirty="0" smtClean="0">
                <a:effectLst/>
                <a:latin typeface="Britannic Bold" pitchFamily="34" charset="0"/>
              </a:rPr>
              <a:t>) </a:t>
            </a:r>
            <a:r>
              <a:rPr lang="pt-PT" sz="2800" dirty="0" err="1" smtClean="0">
                <a:effectLst/>
                <a:latin typeface="Britannic Bold" pitchFamily="34" charset="0"/>
              </a:rPr>
              <a:t>lonely</a:t>
            </a:r>
            <a:r>
              <a:rPr lang="pt-PT" sz="2800" dirty="0" smtClean="0">
                <a:effectLst/>
                <a:latin typeface="Britannic Bold" pitchFamily="34" charset="0"/>
              </a:rPr>
              <a:t>. </a:t>
            </a:r>
            <a:endParaRPr lang="pt-PT" sz="3200" dirty="0">
              <a:effectLst/>
              <a:latin typeface="Britannic Bold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4" name="Imagem 13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with</a:t>
            </a:r>
            <a:r>
              <a:rPr lang="pt-PT" sz="2800" dirty="0" smtClean="0">
                <a:latin typeface="Cooper Black" pitchFamily="18" charset="0"/>
              </a:rPr>
              <a:t> “</a:t>
            </a:r>
            <a:r>
              <a:rPr lang="pt-PT" sz="2800" dirty="0" err="1" smtClean="0">
                <a:latin typeface="Cooper Black" pitchFamily="18" charset="0"/>
              </a:rPr>
              <a:t>if</a:t>
            </a:r>
            <a:r>
              <a:rPr lang="pt-PT" sz="2800" dirty="0" smtClean="0">
                <a:latin typeface="Cooper Black" pitchFamily="18" charset="0"/>
              </a:rPr>
              <a:t>” </a:t>
            </a:r>
            <a:r>
              <a:rPr lang="pt-PT" sz="2800" dirty="0" err="1" smtClean="0">
                <a:latin typeface="Cooper Black" pitchFamily="18" charset="0"/>
              </a:rPr>
              <a:t>without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changing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its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meaning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584" y="170080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has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no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friends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She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feels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lonely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395536" y="3824461"/>
            <a:ext cx="7272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CONDITIONALS TYPE 2 </a:t>
            </a:r>
            <a:r>
              <a:rPr lang="pt-PT" sz="2400" dirty="0" smtClean="0">
                <a:latin typeface="Britannic Bold" pitchFamily="34" charset="0"/>
              </a:rPr>
              <a:t>(</a:t>
            </a:r>
            <a:r>
              <a:rPr lang="pt-PT" sz="2400" dirty="0" err="1" smtClean="0">
                <a:latin typeface="Britannic Bold" pitchFamily="34" charset="0"/>
              </a:rPr>
              <a:t>used</a:t>
            </a:r>
            <a:r>
              <a:rPr lang="pt-PT" sz="2400" dirty="0" smtClean="0">
                <a:latin typeface="Britannic Bold" pitchFamily="34" charset="0"/>
              </a:rPr>
              <a:t> for </a:t>
            </a:r>
            <a:r>
              <a:rPr lang="pt-PT" sz="2400" dirty="0" err="1" smtClean="0">
                <a:latin typeface="Britannic Bold" pitchFamily="34" charset="0"/>
              </a:rPr>
              <a:t>unreal</a:t>
            </a:r>
            <a:r>
              <a:rPr lang="pt-PT" sz="2400" dirty="0" smtClean="0">
                <a:latin typeface="Britannic Bold" pitchFamily="34" charset="0"/>
              </a:rPr>
              <a:t>, </a:t>
            </a:r>
            <a:r>
              <a:rPr lang="pt-PT" sz="2400" dirty="0" err="1" smtClean="0">
                <a:latin typeface="Britannic Bold" pitchFamily="34" charset="0"/>
              </a:rPr>
              <a:t>impossible</a:t>
            </a:r>
            <a:r>
              <a:rPr lang="pt-PT" sz="2400" dirty="0" smtClean="0">
                <a:latin typeface="Britannic Bold" pitchFamily="34" charset="0"/>
              </a:rPr>
              <a:t>, </a:t>
            </a:r>
            <a:r>
              <a:rPr lang="pt-PT" sz="2400" dirty="0" err="1" smtClean="0">
                <a:latin typeface="Britannic Bold" pitchFamily="34" charset="0"/>
              </a:rPr>
              <a:t>imaginary</a:t>
            </a:r>
            <a:r>
              <a:rPr lang="pt-PT" sz="2400" dirty="0" smtClean="0">
                <a:latin typeface="Britannic Bold" pitchFamily="34" charset="0"/>
              </a:rPr>
              <a:t>, </a:t>
            </a:r>
            <a:r>
              <a:rPr lang="pt-PT" sz="2400" dirty="0" err="1" smtClean="0">
                <a:latin typeface="Britannic Bold" pitchFamily="34" charset="0"/>
              </a:rPr>
              <a:t>hypothetical</a:t>
            </a:r>
            <a:r>
              <a:rPr lang="pt-PT" sz="2400" dirty="0" smtClean="0">
                <a:latin typeface="Britannic Bold" pitchFamily="34" charset="0"/>
              </a:rPr>
              <a:t>… </a:t>
            </a:r>
            <a:r>
              <a:rPr lang="pt-PT" sz="2400" dirty="0" err="1" smtClean="0">
                <a:latin typeface="Britannic Bold" pitchFamily="34" charset="0"/>
              </a:rPr>
              <a:t>situations</a:t>
            </a:r>
            <a:r>
              <a:rPr lang="pt-PT" sz="2400" dirty="0" smtClean="0">
                <a:latin typeface="Britannic Bold" pitchFamily="34" charset="0"/>
              </a:rPr>
              <a:t> in </a:t>
            </a:r>
            <a:r>
              <a:rPr lang="pt-PT" sz="2400" dirty="0" err="1" smtClean="0">
                <a:latin typeface="Britannic Bold" pitchFamily="34" charset="0"/>
              </a:rPr>
              <a:t>the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present</a:t>
            </a:r>
            <a:r>
              <a:rPr lang="pt-PT" sz="2400" dirty="0" smtClean="0">
                <a:latin typeface="Britannic Bold" pitchFamily="34" charset="0"/>
              </a:rPr>
              <a:t>)</a:t>
            </a:r>
            <a:endParaRPr lang="pt-PT" sz="2800" dirty="0" smtClean="0">
              <a:latin typeface="Britannic Bold" pitchFamily="34" charset="0"/>
            </a:endParaRPr>
          </a:p>
          <a:p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●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if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clause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simple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    ●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main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clause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would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/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could</a:t>
            </a:r>
            <a:r>
              <a:rPr lang="pt-PT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dirty="0" err="1" smtClean="0">
                <a:solidFill>
                  <a:srgbClr val="FF0000"/>
                </a:solidFill>
                <a:latin typeface="Britannic Bold" pitchFamily="34" charset="0"/>
              </a:rPr>
              <a:t>infinitive</a:t>
            </a:r>
            <a:endParaRPr lang="pt-PT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9" name="Rectângulo arredondado 8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effectLst/>
                <a:latin typeface="Britannic Bold" pitchFamily="34" charset="0"/>
              </a:rPr>
              <a:t>1) Sa</a:t>
            </a:r>
            <a:r>
              <a:rPr lang="pt-PT" sz="2800" dirty="0" smtClean="0">
                <a:latin typeface="Britannic Bold" pitchFamily="34" charset="0"/>
              </a:rPr>
              <a:t>m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, </a:t>
            </a:r>
            <a:r>
              <a:rPr lang="pt-PT" sz="2800" dirty="0" err="1" smtClean="0">
                <a:solidFill>
                  <a:srgbClr val="FF0000"/>
                </a:solidFill>
                <a:latin typeface="Britannic Bold" pitchFamily="34" charset="0"/>
              </a:rPr>
              <a:t>who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my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best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friend</a:t>
            </a:r>
            <a:r>
              <a:rPr lang="pt-PT" sz="2800" dirty="0" smtClean="0">
                <a:solidFill>
                  <a:srgbClr val="FF0000"/>
                </a:solidFill>
                <a:latin typeface="Britannic Bold" pitchFamily="34" charset="0"/>
              </a:rPr>
              <a:t>,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sitting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over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Britannic Bold" pitchFamily="34" charset="0"/>
              </a:rPr>
              <a:t>there</a:t>
            </a:r>
            <a:r>
              <a:rPr lang="pt-PT" sz="2800" dirty="0" smtClean="0">
                <a:solidFill>
                  <a:schemeClr val="tx1"/>
                </a:solidFill>
                <a:latin typeface="Britannic Bold" pitchFamily="34" charset="0"/>
              </a:rPr>
              <a:t>. </a:t>
            </a:r>
            <a:endParaRPr lang="pt-PT" sz="3600" dirty="0">
              <a:effectLst/>
              <a:latin typeface="Britannic Bold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2" name="Imagem 11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771800" y="4575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Which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sentence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is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correct</a:t>
            </a:r>
            <a:r>
              <a:rPr lang="pt-PT" sz="2800" dirty="0" smtClean="0">
                <a:latin typeface="Cooper Black" pitchFamily="18" charset="0"/>
              </a:rPr>
              <a:t>?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539949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Sam,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who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my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best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friend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,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sitting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over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there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0000FF"/>
                </a:solidFill>
                <a:latin typeface="Britannic Bold" pitchFamily="34" charset="0"/>
              </a:rPr>
              <a:t>Sam, that is my best friend, is sitting over there.</a:t>
            </a:r>
          </a:p>
          <a:p>
            <a:pPr marL="514350" indent="-514350">
              <a:buAutoNum type="arabicParenR"/>
            </a:pP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Sam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who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my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best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friend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is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sitting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over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there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</a:t>
            </a:r>
            <a:endParaRPr lang="pt-PT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95536" y="3824461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NON-DEFINING RELATIVE CLAUSES </a:t>
            </a:r>
          </a:p>
          <a:p>
            <a:r>
              <a:rPr lang="pt-PT" sz="2400" dirty="0" err="1" smtClean="0">
                <a:latin typeface="Britannic Bold" pitchFamily="34" charset="0"/>
              </a:rPr>
              <a:t>These</a:t>
            </a:r>
            <a:r>
              <a:rPr lang="pt-PT" sz="2400" dirty="0" smtClean="0">
                <a:latin typeface="Britannic Bold" pitchFamily="34" charset="0"/>
              </a:rPr>
              <a:t> are </a:t>
            </a:r>
            <a:r>
              <a:rPr lang="pt-PT" sz="2400" dirty="0" err="1" smtClean="0">
                <a:latin typeface="Britannic Bold" pitchFamily="34" charset="0"/>
              </a:rPr>
              <a:t>placed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between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commas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because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they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give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additional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information</a:t>
            </a:r>
            <a:r>
              <a:rPr lang="pt-PT" sz="2400" dirty="0" smtClean="0">
                <a:latin typeface="Britannic Bold" pitchFamily="34" charset="0"/>
              </a:rPr>
              <a:t> </a:t>
            </a:r>
            <a:r>
              <a:rPr lang="pt-PT" sz="2400" dirty="0" err="1" smtClean="0">
                <a:latin typeface="Britannic Bold" pitchFamily="34" charset="0"/>
              </a:rPr>
              <a:t>about</a:t>
            </a:r>
            <a:r>
              <a:rPr lang="pt-PT" sz="2400" dirty="0" smtClean="0">
                <a:latin typeface="Britannic Bold" pitchFamily="34" charset="0"/>
              </a:rPr>
              <a:t> a </a:t>
            </a:r>
            <a:r>
              <a:rPr lang="pt-PT" sz="2400" dirty="0" err="1" smtClean="0">
                <a:latin typeface="Britannic Bold" pitchFamily="34" charset="0"/>
              </a:rPr>
              <a:t>person</a:t>
            </a:r>
            <a:r>
              <a:rPr lang="pt-PT" sz="2400" dirty="0" smtClean="0">
                <a:latin typeface="Britannic Bold" pitchFamily="34" charset="0"/>
              </a:rPr>
              <a:t>/</a:t>
            </a:r>
            <a:r>
              <a:rPr lang="pt-PT" sz="2400" dirty="0" err="1" smtClean="0">
                <a:latin typeface="Britannic Bold" pitchFamily="34" charset="0"/>
              </a:rPr>
              <a:t>thing</a:t>
            </a:r>
            <a:endParaRPr lang="pt-PT" sz="2800" dirty="0" smtClean="0">
              <a:latin typeface="Britannic Bold" pitchFamily="34" charset="0"/>
            </a:endParaRPr>
          </a:p>
          <a:p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(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we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cannot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use “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” in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these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clauses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150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effectLst/>
                <a:latin typeface="Britannic Bold" pitchFamily="34" charset="0"/>
              </a:rPr>
              <a:t>He</a:t>
            </a:r>
            <a:r>
              <a:rPr lang="pt-PT" sz="3600" dirty="0" smtClean="0">
                <a:effectLst/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is</a:t>
            </a:r>
            <a:r>
              <a:rPr lang="pt-PT" sz="36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being</a:t>
            </a:r>
            <a:r>
              <a:rPr lang="pt-PT" sz="36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600" dirty="0" err="1" smtClean="0">
                <a:solidFill>
                  <a:srgbClr val="FF0000"/>
                </a:solidFill>
                <a:effectLst/>
                <a:latin typeface="Britannic Bold" pitchFamily="34" charset="0"/>
              </a:rPr>
              <a:t>offered</a:t>
            </a:r>
            <a:r>
              <a:rPr lang="pt-PT" sz="3600" dirty="0" smtClean="0">
                <a:solidFill>
                  <a:srgbClr val="FF0000"/>
                </a:solidFill>
                <a:effectLst/>
                <a:latin typeface="Britannic Bold" pitchFamily="34" charset="0"/>
              </a:rPr>
              <a:t> </a:t>
            </a:r>
            <a:r>
              <a:rPr lang="pt-PT" sz="3600" dirty="0" smtClean="0">
                <a:effectLst/>
                <a:latin typeface="Britannic Bold" pitchFamily="34" charset="0"/>
              </a:rPr>
              <a:t>a </a:t>
            </a:r>
            <a:r>
              <a:rPr lang="pt-PT" sz="3600" dirty="0" err="1" smtClean="0">
                <a:effectLst/>
                <a:latin typeface="Britannic Bold" pitchFamily="34" charset="0"/>
              </a:rPr>
              <a:t>new</a:t>
            </a:r>
            <a:r>
              <a:rPr lang="pt-PT" sz="3600" dirty="0" smtClean="0">
                <a:effectLst/>
                <a:latin typeface="Britannic Bold" pitchFamily="34" charset="0"/>
              </a:rPr>
              <a:t> </a:t>
            </a:r>
            <a:r>
              <a:rPr lang="pt-PT" sz="3600" dirty="0" err="1" smtClean="0">
                <a:effectLst/>
                <a:latin typeface="Britannic Bold" pitchFamily="34" charset="0"/>
              </a:rPr>
              <a:t>position</a:t>
            </a:r>
            <a:r>
              <a:rPr lang="pt-PT" sz="3600" dirty="0" smtClean="0">
                <a:effectLst/>
                <a:latin typeface="Britannic Bold" pitchFamily="34" charset="0"/>
              </a:rPr>
              <a:t>.</a:t>
            </a:r>
            <a:endParaRPr lang="pt-PT" sz="4400" dirty="0">
              <a:effectLst/>
              <a:latin typeface="Britannic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457508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Rewrite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the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following</a:t>
            </a:r>
            <a:r>
              <a:rPr lang="pt-PT" sz="2800" dirty="0" smtClean="0">
                <a:latin typeface="Cooper Black" pitchFamily="18" charset="0"/>
              </a:rPr>
              <a:t> as </a:t>
            </a:r>
            <a:r>
              <a:rPr lang="pt-PT" sz="2800" dirty="0" err="1" smtClean="0">
                <a:latin typeface="Cooper Black" pitchFamily="18" charset="0"/>
              </a:rPr>
              <a:t>started</a:t>
            </a:r>
            <a:r>
              <a:rPr lang="pt-PT" sz="2800" dirty="0" smtClean="0">
                <a:latin typeface="Cooper Black" pitchFamily="18" charset="0"/>
              </a:rPr>
              <a:t>.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55576" y="133670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They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are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offering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him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a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new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4800" dirty="0" err="1" smtClean="0">
                <a:solidFill>
                  <a:srgbClr val="0000FF"/>
                </a:solidFill>
                <a:latin typeface="Britannic Bold" pitchFamily="34" charset="0"/>
              </a:rPr>
              <a:t>position</a:t>
            </a:r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. </a:t>
            </a:r>
          </a:p>
          <a:p>
            <a:r>
              <a:rPr lang="pt-PT" sz="4800" i="1" dirty="0" err="1" smtClean="0">
                <a:solidFill>
                  <a:srgbClr val="0000FF"/>
                </a:solidFill>
                <a:latin typeface="Britannic Bold" pitchFamily="34" charset="0"/>
              </a:rPr>
              <a:t>He</a:t>
            </a:r>
            <a:r>
              <a:rPr lang="pt-PT" sz="4800" i="1" dirty="0" smtClean="0">
                <a:solidFill>
                  <a:srgbClr val="0000FF"/>
                </a:solidFill>
                <a:latin typeface="Britannic Bold" pitchFamily="34" charset="0"/>
              </a:rPr>
              <a:t> …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9" name="Rectângulo arredondado 18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39552" y="3865111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IDIOMATIC PASSIVE VOICE</a:t>
            </a:r>
            <a:endParaRPr lang="pt-PT" sz="24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pPr algn="just"/>
            <a:r>
              <a:rPr lang="pt-PT" sz="2000" dirty="0" smtClean="0"/>
              <a:t>● </a:t>
            </a:r>
            <a:r>
              <a:rPr lang="pt-PT" sz="2000" dirty="0" smtClean="0">
                <a:latin typeface="Britannic Bold" pitchFamily="34" charset="0"/>
              </a:rPr>
              <a:t>In </a:t>
            </a:r>
            <a:r>
              <a:rPr lang="pt-PT" sz="2000" dirty="0" err="1" smtClean="0">
                <a:latin typeface="Britannic Bold" pitchFamily="34" charset="0"/>
              </a:rPr>
              <a:t>this</a:t>
            </a:r>
            <a:r>
              <a:rPr lang="pt-PT" sz="2000" dirty="0" smtClean="0">
                <a:latin typeface="Britannic Bold" pitchFamily="34" charset="0"/>
              </a:rPr>
              <a:t> case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indirect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  <a:latin typeface="Britannic Bold" pitchFamily="34" charset="0"/>
              </a:rPr>
              <a:t>object</a:t>
            </a:r>
            <a:r>
              <a:rPr lang="pt-PT" sz="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active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becomes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subject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of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passive. </a:t>
            </a:r>
            <a:r>
              <a:rPr lang="pt-PT" sz="2000" dirty="0" err="1" smtClean="0">
                <a:latin typeface="Britannic Bold" pitchFamily="34" charset="0"/>
              </a:rPr>
              <a:t>However</a:t>
            </a:r>
            <a:r>
              <a:rPr lang="pt-PT" sz="2000" dirty="0" smtClean="0">
                <a:latin typeface="Britannic Bold" pitchFamily="34" charset="0"/>
              </a:rPr>
              <a:t>, </a:t>
            </a:r>
            <a:r>
              <a:rPr lang="pt-PT" sz="2000" dirty="0" err="1" smtClean="0">
                <a:latin typeface="Britannic Bold" pitchFamily="34" charset="0"/>
              </a:rPr>
              <a:t>you</a:t>
            </a:r>
            <a:r>
              <a:rPr lang="pt-PT" sz="2000" dirty="0" smtClean="0">
                <a:latin typeface="Britannic Bold" pitchFamily="34" charset="0"/>
              </a:rPr>
              <a:t> can </a:t>
            </a:r>
            <a:r>
              <a:rPr lang="pt-PT" sz="2000" dirty="0" err="1" smtClean="0">
                <a:latin typeface="Britannic Bold" pitchFamily="34" charset="0"/>
              </a:rPr>
              <a:t>start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with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the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direct</a:t>
            </a:r>
            <a:r>
              <a:rPr lang="pt-PT" sz="2000" dirty="0" smtClean="0">
                <a:latin typeface="Britannic Bold" pitchFamily="34" charset="0"/>
              </a:rPr>
              <a:t> </a:t>
            </a:r>
            <a:r>
              <a:rPr lang="pt-PT" sz="2000" dirty="0" err="1" smtClean="0">
                <a:latin typeface="Britannic Bold" pitchFamily="34" charset="0"/>
              </a:rPr>
              <a:t>object</a:t>
            </a:r>
            <a:r>
              <a:rPr lang="pt-PT" sz="2000" dirty="0" smtClean="0">
                <a:latin typeface="Britannic Bold" pitchFamily="34" charset="0"/>
              </a:rPr>
              <a:t> – </a:t>
            </a:r>
            <a:r>
              <a:rPr lang="pt-PT" sz="2000" i="1" dirty="0" smtClean="0">
                <a:latin typeface="Britannic Bold" pitchFamily="34" charset="0"/>
              </a:rPr>
              <a:t>A </a:t>
            </a:r>
            <a:r>
              <a:rPr lang="pt-PT" sz="2000" i="1" dirty="0" err="1" smtClean="0">
                <a:latin typeface="Britannic Bold" pitchFamily="34" charset="0"/>
              </a:rPr>
              <a:t>new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position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is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being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offered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u="sng" dirty="0" smtClean="0">
                <a:latin typeface="Britannic Bold" pitchFamily="34" charset="0"/>
              </a:rPr>
              <a:t>to</a:t>
            </a:r>
            <a:r>
              <a:rPr lang="pt-PT" sz="2000" i="1" dirty="0" smtClean="0">
                <a:latin typeface="Britannic Bold" pitchFamily="34" charset="0"/>
              </a:rPr>
              <a:t> </a:t>
            </a:r>
            <a:r>
              <a:rPr lang="pt-PT" sz="2000" i="1" dirty="0" err="1" smtClean="0">
                <a:latin typeface="Britannic Bold" pitchFamily="34" charset="0"/>
              </a:rPr>
              <a:t>him</a:t>
            </a:r>
            <a:r>
              <a:rPr lang="pt-PT" sz="2000" i="1" dirty="0" smtClean="0">
                <a:latin typeface="Britannic Bold" pitchFamily="34" charset="0"/>
              </a:rPr>
              <a:t>.</a:t>
            </a:r>
            <a:endParaRPr lang="pt-PT" sz="2000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4" action="ppaction://hlinksldjump"/>
          </p:cNvPr>
          <p:cNvSpPr/>
          <p:nvPr/>
        </p:nvSpPr>
        <p:spPr>
          <a:xfrm>
            <a:off x="323528" y="332656"/>
            <a:ext cx="216024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200</a:t>
            </a: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337" y="260648"/>
            <a:ext cx="652423" cy="765058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1331640" y="5805264"/>
            <a:ext cx="7488832" cy="720080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effectLst/>
                <a:latin typeface="Britannic Bold" pitchFamily="34" charset="0"/>
              </a:rPr>
              <a:t>1) 2) </a:t>
            </a:r>
            <a:r>
              <a:rPr lang="pt-PT" sz="4400" dirty="0" err="1" smtClean="0">
                <a:effectLst/>
                <a:latin typeface="Britannic Bold" pitchFamily="34" charset="0"/>
              </a:rPr>
              <a:t>and</a:t>
            </a:r>
            <a:r>
              <a:rPr lang="pt-PT" sz="4400" dirty="0" smtClean="0">
                <a:effectLst/>
                <a:latin typeface="Britannic Bold" pitchFamily="34" charset="0"/>
              </a:rPr>
              <a:t> 4)</a:t>
            </a:r>
            <a:endParaRPr lang="pt-PT" sz="5400" dirty="0">
              <a:effectLst/>
              <a:latin typeface="Britannic Bold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9" name="Imagem 8" descr="1ck1gi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771800" y="45750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>
                <a:latin typeface="Cooper Black" pitchFamily="18" charset="0"/>
              </a:rPr>
              <a:t>Which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options</a:t>
            </a:r>
            <a:r>
              <a:rPr lang="pt-PT" sz="2800" dirty="0" smtClean="0">
                <a:latin typeface="Cooper Black" pitchFamily="18" charset="0"/>
              </a:rPr>
              <a:t> are </a:t>
            </a:r>
            <a:r>
              <a:rPr lang="pt-PT" sz="2800" dirty="0" err="1" smtClean="0">
                <a:latin typeface="Cooper Black" pitchFamily="18" charset="0"/>
              </a:rPr>
              <a:t>possible</a:t>
            </a:r>
            <a:r>
              <a:rPr lang="pt-PT" sz="2800" dirty="0" smtClean="0">
                <a:latin typeface="Cooper Black" pitchFamily="18" charset="0"/>
              </a:rPr>
              <a:t>?</a:t>
            </a:r>
          </a:p>
          <a:p>
            <a:r>
              <a:rPr lang="pt-PT" sz="2800" dirty="0" smtClean="0">
                <a:latin typeface="Cooper Black" pitchFamily="18" charset="0"/>
              </a:rPr>
              <a:t>“</a:t>
            </a:r>
            <a:r>
              <a:rPr lang="pt-PT" sz="2800" dirty="0" err="1" smtClean="0">
                <a:latin typeface="Cooper Black" pitchFamily="18" charset="0"/>
              </a:rPr>
              <a:t>He</a:t>
            </a:r>
            <a:r>
              <a:rPr lang="pt-PT" sz="2800" dirty="0" smtClean="0">
                <a:latin typeface="Cooper Black" pitchFamily="18" charset="0"/>
              </a:rPr>
              <a:t> </a:t>
            </a:r>
            <a:r>
              <a:rPr lang="pt-PT" sz="2800" dirty="0" err="1" smtClean="0">
                <a:latin typeface="Cooper Black" pitchFamily="18" charset="0"/>
              </a:rPr>
              <a:t>suggested</a:t>
            </a:r>
            <a:r>
              <a:rPr lang="pt-PT" sz="2800" dirty="0" smtClean="0">
                <a:latin typeface="Cooper Black" pitchFamily="18" charset="0"/>
              </a:rPr>
              <a:t> …</a:t>
            </a:r>
            <a:endParaRPr lang="pt-PT" sz="2800" dirty="0">
              <a:latin typeface="Cooper Black" pitchFamily="18" charset="0"/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395536" y="3861048"/>
            <a:ext cx="7056784" cy="16561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539552" y="3865111"/>
            <a:ext cx="6840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Reporting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statements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with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 “</a:t>
            </a:r>
            <a:r>
              <a:rPr lang="pt-PT" sz="3200" dirty="0" err="1" smtClean="0">
                <a:solidFill>
                  <a:srgbClr val="0000FF"/>
                </a:solidFill>
                <a:latin typeface="Britannic Bold" pitchFamily="34" charset="0"/>
              </a:rPr>
              <a:t>suggest</a:t>
            </a:r>
            <a:r>
              <a:rPr lang="pt-PT" sz="3200" dirty="0" smtClean="0">
                <a:solidFill>
                  <a:srgbClr val="0000FF"/>
                </a:solidFill>
                <a:latin typeface="Britannic Bold" pitchFamily="34" charset="0"/>
              </a:rPr>
              <a:t>” </a:t>
            </a:r>
            <a:endParaRPr lang="pt-PT" sz="24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pPr algn="just"/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ing</a:t>
            </a:r>
            <a:endParaRPr lang="pt-PT" sz="24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 + S 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past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simple</a:t>
            </a:r>
            <a:endParaRPr lang="pt-PT" sz="24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algn="just"/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that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 + S 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should</a:t>
            </a:r>
            <a:r>
              <a:rPr lang="pt-PT" sz="2400" dirty="0" smtClean="0">
                <a:solidFill>
                  <a:srgbClr val="FF0000"/>
                </a:solidFill>
                <a:latin typeface="Britannic Bold" pitchFamily="34" charset="0"/>
              </a:rPr>
              <a:t> + </a:t>
            </a:r>
            <a:r>
              <a:rPr lang="pt-PT" sz="2400" dirty="0" err="1" smtClean="0">
                <a:solidFill>
                  <a:srgbClr val="FF0000"/>
                </a:solidFill>
                <a:latin typeface="Britannic Bold" pitchFamily="34" charset="0"/>
              </a:rPr>
              <a:t>infinitive</a:t>
            </a:r>
            <a:endParaRPr lang="pt-PT" sz="2400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1539949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staying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at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home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.”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0000FF"/>
                </a:solidFill>
                <a:latin typeface="Britannic Bold" pitchFamily="34" charset="0"/>
              </a:rPr>
              <a:t>that we stayed at home.”</a:t>
            </a:r>
          </a:p>
          <a:p>
            <a:pPr marL="514350" indent="-514350">
              <a:buFontTx/>
              <a:buAutoNum type="arabicParenR"/>
            </a:pP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to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stay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at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home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.”</a:t>
            </a:r>
          </a:p>
          <a:p>
            <a:pPr marL="514350" indent="-514350">
              <a:buFontTx/>
              <a:buAutoNum type="arabicParenR"/>
            </a:pP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that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we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should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stay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at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home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.” </a:t>
            </a:r>
          </a:p>
          <a:p>
            <a:pPr marL="514350" indent="-514350">
              <a:buFontTx/>
              <a:buAutoNum type="arabicParenR"/>
            </a:pP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stay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at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pt-PT" sz="2800" dirty="0" err="1" smtClean="0">
                <a:solidFill>
                  <a:srgbClr val="0000FF"/>
                </a:solidFill>
                <a:latin typeface="Britannic Bold" pitchFamily="34" charset="0"/>
              </a:rPr>
              <a:t>home</a:t>
            </a:r>
            <a:r>
              <a:rPr lang="pt-PT" sz="2800" dirty="0" smtClean="0">
                <a:solidFill>
                  <a:srgbClr val="0000FF"/>
                </a:solidFill>
                <a:latin typeface="Britannic Bold" pitchFamily="34" charset="0"/>
              </a:rPr>
              <a:t>.”</a:t>
            </a:r>
            <a:endParaRPr lang="pt-PT" sz="28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</TotalTime>
  <Words>1690</Words>
  <Application>Microsoft Office PowerPoint</Application>
  <PresentationFormat>Affichage à l'écran (4:3)</PresentationFormat>
  <Paragraphs>263</Paragraphs>
  <Slides>27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Britannic Bold</vt:lpstr>
      <vt:lpstr>Calibri</vt:lpstr>
      <vt:lpstr>Candara</vt:lpstr>
      <vt:lpstr>Cooper Black</vt:lpstr>
      <vt:lpstr>Wingdings</vt:lpstr>
      <vt:lpstr>Tema do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Carlos</dc:creator>
  <cp:lastModifiedBy>Lahbib</cp:lastModifiedBy>
  <cp:revision>298</cp:revision>
  <dcterms:created xsi:type="dcterms:W3CDTF">2012-08-14T13:56:03Z</dcterms:created>
  <dcterms:modified xsi:type="dcterms:W3CDTF">2019-03-20T22:56:47Z</dcterms:modified>
</cp:coreProperties>
</file>