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465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2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4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1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47980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6134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836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3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31534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4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723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Review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15045" y="6164317"/>
            <a:ext cx="8045373" cy="557158"/>
          </a:xfrm>
        </p:spPr>
        <p:txBody>
          <a:bodyPr/>
          <a:lstStyle/>
          <a:p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yourself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5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177433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A.	FILL IN THE BLANKS WITH THE CORRECT WORDS FROM THE LIST.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0165" y="2822029"/>
            <a:ext cx="10925504" cy="3593591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1.	</a:t>
            </a:r>
            <a:r>
              <a:rPr lang="en-US" sz="2800" b="1" dirty="0" smtClean="0">
                <a:solidFill>
                  <a:schemeClr val="tx1"/>
                </a:solidFill>
              </a:rPr>
              <a:t>Every citizen has …………………………. and obligations as well.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2.	</a:t>
            </a:r>
            <a:r>
              <a:rPr lang="en-US" sz="2800" b="1" dirty="0" smtClean="0">
                <a:solidFill>
                  <a:schemeClr val="tx1"/>
                </a:solidFill>
              </a:rPr>
              <a:t>Using ………………………. energies can help us tackle the problem of climate change.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2.	</a:t>
            </a:r>
            <a:r>
              <a:rPr lang="en-US" sz="2800" b="1" dirty="0">
                <a:solidFill>
                  <a:schemeClr val="tx1"/>
                </a:solidFill>
              </a:rPr>
              <a:t>Amnesty International is a </a:t>
            </a:r>
            <a:r>
              <a:rPr lang="en-US" sz="2800" b="1" dirty="0" smtClean="0">
                <a:solidFill>
                  <a:schemeClr val="tx1"/>
                </a:solidFill>
              </a:rPr>
              <a:t>…………………………. organization.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.	</a:t>
            </a:r>
            <a:r>
              <a:rPr lang="en-US" sz="2800" b="1" dirty="0" smtClean="0">
                <a:solidFill>
                  <a:schemeClr val="tx1"/>
                </a:solidFill>
              </a:rPr>
              <a:t>Brain …………………….. occurs when developed countries receive skilled people as it’s opposed to brain …………..……… when developing countries lose their educated and highly skilled workers.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66649" y="1781503"/>
            <a:ext cx="1434662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gain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769476" y="1776249"/>
            <a:ext cx="2007475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/>
              <a:t>renewable</a:t>
            </a:r>
            <a:endParaRPr lang="fr-FR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976648" y="1776249"/>
            <a:ext cx="1975944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drain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7157545" y="1776249"/>
            <a:ext cx="2017986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/>
              <a:t>rights</a:t>
            </a:r>
            <a:endParaRPr lang="fr-FR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9406758" y="1776248"/>
            <a:ext cx="2039007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non-profit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7250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17708 0.1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0.03828 0.23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2474 0.368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70" y="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0.17383 0.446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5" y="2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33333E-6 L 0.27891 0.504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45" y="2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2036" y="0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B.	FILL IN EACH BLANK WITH THE CORRECT WORD FROM THE LIST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5477" y="1434663"/>
            <a:ext cx="10657490" cy="542333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1.	</a:t>
            </a:r>
            <a:r>
              <a:rPr lang="en-US" sz="2400" b="1" dirty="0" smtClean="0">
                <a:solidFill>
                  <a:schemeClr val="tx1"/>
                </a:solidFill>
              </a:rPr>
              <a:t>He ……………………. </a:t>
            </a:r>
            <a:r>
              <a:rPr lang="en-US" sz="2400" b="1" dirty="0">
                <a:solidFill>
                  <a:schemeClr val="tx1"/>
                </a:solidFill>
              </a:rPr>
              <a:t>have </a:t>
            </a:r>
            <a:r>
              <a:rPr lang="en-US" sz="2400" b="1" dirty="0" smtClean="0">
                <a:solidFill>
                  <a:schemeClr val="tx1"/>
                </a:solidFill>
              </a:rPr>
              <a:t>forgotten his keys in the car because I saw them next to the steering wheel before he got out.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a. will		b. must		c. can’t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2.	</a:t>
            </a:r>
            <a:r>
              <a:rPr lang="en-US" sz="2400" b="1" dirty="0" smtClean="0">
                <a:solidFill>
                  <a:schemeClr val="tx1"/>
                </a:solidFill>
              </a:rPr>
              <a:t>Sometimes I feel stupid when I ……………………… such mistakes.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a. have  		b. do 		c. make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3.	</a:t>
            </a:r>
            <a:r>
              <a:rPr lang="en-US" sz="2400" b="1" dirty="0" smtClean="0">
                <a:solidFill>
                  <a:schemeClr val="tx1"/>
                </a:solidFill>
              </a:rPr>
              <a:t>Snoop Dog, </a:t>
            </a:r>
            <a:r>
              <a:rPr lang="en-US" sz="2400" b="1" dirty="0">
                <a:solidFill>
                  <a:schemeClr val="tx1"/>
                </a:solidFill>
              </a:rPr>
              <a:t>………….…… </a:t>
            </a:r>
            <a:r>
              <a:rPr lang="en-US" sz="2400" b="1" dirty="0" smtClean="0">
                <a:solidFill>
                  <a:schemeClr val="tx1"/>
                </a:solidFill>
              </a:rPr>
              <a:t>is an American singer, is famous world-wide.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a. where</a:t>
            </a: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b. whose		c. who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4.	</a:t>
            </a:r>
            <a:r>
              <a:rPr lang="en-US" sz="2400" b="1" dirty="0" smtClean="0">
                <a:solidFill>
                  <a:schemeClr val="tx1"/>
                </a:solidFill>
              </a:rPr>
              <a:t>the little boy ………………… after his father as they look the same.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a. </a:t>
            </a:r>
            <a:r>
              <a:rPr lang="en-US" sz="2400" b="1" dirty="0" smtClean="0">
                <a:solidFill>
                  <a:schemeClr val="tx1"/>
                </a:solidFill>
              </a:rPr>
              <a:t>takes after</a:t>
            </a:r>
            <a:r>
              <a:rPr lang="en-US" sz="2400" b="1" dirty="0" smtClean="0">
                <a:solidFill>
                  <a:schemeClr val="tx1"/>
                </a:solidFill>
              </a:rPr>
              <a:t>		b. </a:t>
            </a:r>
            <a:r>
              <a:rPr lang="en-US" sz="2400" b="1" dirty="0" smtClean="0">
                <a:solidFill>
                  <a:schemeClr val="tx1"/>
                </a:solidFill>
              </a:rPr>
              <a:t>takes up</a:t>
            </a:r>
            <a:r>
              <a:rPr lang="en-US" sz="2400" b="1" dirty="0" smtClean="0">
                <a:solidFill>
                  <a:schemeClr val="tx1"/>
                </a:solidFill>
              </a:rPr>
              <a:t>		c. </a:t>
            </a:r>
            <a:r>
              <a:rPr lang="en-US" sz="2400" b="1" dirty="0" smtClean="0">
                <a:solidFill>
                  <a:schemeClr val="tx1"/>
                </a:solidFill>
              </a:rPr>
              <a:t>takes off</a:t>
            </a:r>
            <a:endParaRPr lang="en-US" sz="2400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941379" y="2349062"/>
            <a:ext cx="425669" cy="47296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695089" y="3337034"/>
            <a:ext cx="425669" cy="47296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625255" y="4708634"/>
            <a:ext cx="425669" cy="47296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123089" y="5717628"/>
            <a:ext cx="425669" cy="47296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4741" y="130137"/>
            <a:ext cx="10178322" cy="14921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C.	GIVE THE CORRECT FORM OF THE WORDS IN BRACKETS.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5931" y="1592316"/>
            <a:ext cx="10988565" cy="52656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He passed his exam. He </a:t>
            </a:r>
            <a:r>
              <a:rPr lang="en-US" sz="2800" b="1" dirty="0" smtClean="0">
                <a:solidFill>
                  <a:schemeClr val="tx1"/>
                </a:solidFill>
              </a:rPr>
              <a:t>was </a:t>
            </a:r>
            <a:r>
              <a:rPr lang="en-US" sz="2800" b="1" dirty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succeed) ………………. for </a:t>
            </a:r>
            <a:r>
              <a:rPr lang="en-US" sz="2800" b="1" dirty="0">
                <a:solidFill>
                  <a:schemeClr val="tx1"/>
                </a:solidFill>
              </a:rPr>
              <a:t>the second </a:t>
            </a:r>
            <a:r>
              <a:rPr lang="en-US" sz="2800" b="1" dirty="0" smtClean="0">
                <a:solidFill>
                  <a:schemeClr val="tx1"/>
                </a:solidFill>
              </a:rPr>
              <a:t>time.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Citizens should do their best to contribute to the (develop) ………………... of their communities.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The road was too narrow, so they had to </a:t>
            </a:r>
            <a:r>
              <a:rPr lang="en-US" sz="2800" b="1" dirty="0" smtClean="0">
                <a:solidFill>
                  <a:schemeClr val="tx1"/>
                </a:solidFill>
              </a:rPr>
              <a:t>(wide</a:t>
            </a:r>
            <a:r>
              <a:rPr lang="en-US" sz="2800" b="1" dirty="0">
                <a:solidFill>
                  <a:schemeClr val="tx1"/>
                </a:solidFill>
              </a:rPr>
              <a:t>). . . . . . . . . . . . </a:t>
            </a:r>
            <a:r>
              <a:rPr lang="en-US" sz="2800" b="1" dirty="0" smtClean="0">
                <a:solidFill>
                  <a:schemeClr val="tx1"/>
                </a:solidFill>
              </a:rPr>
              <a:t>. it.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His effort contributed to my company's </a:t>
            </a:r>
            <a:r>
              <a:rPr lang="en-US" sz="2800" b="1" dirty="0" smtClean="0">
                <a:solidFill>
                  <a:schemeClr val="tx1"/>
                </a:solidFill>
              </a:rPr>
              <a:t>(grow) 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The </a:t>
            </a:r>
            <a:r>
              <a:rPr lang="en-US" sz="2800" b="1" dirty="0" smtClean="0">
                <a:solidFill>
                  <a:schemeClr val="tx1"/>
                </a:solidFill>
              </a:rPr>
              <a:t>two political parties should reach an (agree) ………………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It was </a:t>
            </a:r>
            <a:r>
              <a:rPr lang="en-US" sz="2800" b="1" dirty="0" smtClean="0">
                <a:solidFill>
                  <a:schemeClr val="tx1"/>
                </a:solidFill>
              </a:rPr>
              <a:t>(</a:t>
            </a:r>
            <a:r>
              <a:rPr lang="en-US" sz="2800" b="1" dirty="0">
                <a:solidFill>
                  <a:schemeClr val="tx1"/>
                </a:solidFill>
              </a:rPr>
              <a:t>polite</a:t>
            </a:r>
            <a:r>
              <a:rPr lang="en-US" sz="2800" b="1" dirty="0" smtClean="0">
                <a:solidFill>
                  <a:schemeClr val="tx1"/>
                </a:solidFill>
              </a:rPr>
              <a:t>) ………………… </a:t>
            </a:r>
            <a:r>
              <a:rPr lang="en-US" sz="2800" b="1" dirty="0">
                <a:solidFill>
                  <a:schemeClr val="tx1"/>
                </a:solidFill>
              </a:rPr>
              <a:t>of you to speak with her in such a cruel way. 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961587" y="1602827"/>
            <a:ext cx="2254468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successful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534510" y="3063765"/>
            <a:ext cx="2485697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development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9396247" y="3662854"/>
            <a:ext cx="2017987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widen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9632730" y="4782206"/>
            <a:ext cx="2222939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agreement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9390992" y="4256689"/>
            <a:ext cx="2017987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growth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920358" y="5328745"/>
            <a:ext cx="2527739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impolite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3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6271" y="161667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D. REWRITE </a:t>
            </a:r>
            <a:r>
              <a:rPr lang="en-US" b="1" dirty="0">
                <a:solidFill>
                  <a:srgbClr val="0070C0"/>
                </a:solidFill>
              </a:rPr>
              <a:t>THE SENTENCES STARTING WITH THE WORDS GIVEN.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2869" y="2049517"/>
            <a:ext cx="10988565" cy="469812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1.	 </a:t>
            </a:r>
            <a:r>
              <a:rPr lang="en-US" sz="2800" b="1" dirty="0" smtClean="0">
                <a:solidFill>
                  <a:schemeClr val="tx1"/>
                </a:solidFill>
              </a:rPr>
              <a:t>“</a:t>
            </a:r>
            <a:r>
              <a:rPr lang="en-US" sz="2800" b="1" dirty="0" smtClean="0">
                <a:solidFill>
                  <a:schemeClr val="tx1"/>
                </a:solidFill>
              </a:rPr>
              <a:t>We will do this exercise </a:t>
            </a:r>
            <a:r>
              <a:rPr lang="en-US" sz="2800" b="1" dirty="0" smtClean="0">
                <a:solidFill>
                  <a:schemeClr val="tx1"/>
                </a:solidFill>
              </a:rPr>
              <a:t>tomorrow</a:t>
            </a:r>
            <a:r>
              <a:rPr lang="en-US" sz="2800" b="1" dirty="0">
                <a:solidFill>
                  <a:schemeClr val="tx1"/>
                </a:solidFill>
              </a:rPr>
              <a:t>." </a:t>
            </a:r>
            <a:r>
              <a:rPr lang="en-US" sz="2800" b="1" dirty="0" smtClean="0">
                <a:solidFill>
                  <a:schemeClr val="tx1"/>
                </a:solidFill>
              </a:rPr>
              <a:t>The teacher said.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The teacher told her students ………………...……………………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They didn’t go with Rob on a picnic because he misbehaved.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If </a:t>
            </a:r>
            <a:r>
              <a:rPr lang="en-US" sz="2800" b="1" dirty="0" smtClean="0">
                <a:solidFill>
                  <a:schemeClr val="tx1"/>
                </a:solidFill>
              </a:rPr>
              <a:t>………………………………….………………………………………..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3.	</a:t>
            </a:r>
            <a:r>
              <a:rPr lang="en-US" sz="2800" b="1" dirty="0" smtClean="0">
                <a:solidFill>
                  <a:schemeClr val="tx1"/>
                </a:solidFill>
              </a:rPr>
              <a:t>Nabil didn't </a:t>
            </a:r>
            <a:r>
              <a:rPr lang="en-US" sz="2800" b="1" dirty="0" smtClean="0">
                <a:solidFill>
                  <a:schemeClr val="tx1"/>
                </a:solidFill>
              </a:rPr>
              <a:t>revise </a:t>
            </a:r>
            <a:r>
              <a:rPr lang="en-US" sz="2800" b="1" dirty="0" smtClean="0">
                <a:solidFill>
                  <a:schemeClr val="tx1"/>
                </a:solidFill>
              </a:rPr>
              <a:t>his lessons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smtClean="0">
                <a:solidFill>
                  <a:schemeClr val="tx1"/>
                </a:solidFill>
              </a:rPr>
              <a:t>Consequently, he failed.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Nabil wishes ……..……….………………...……………………………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4. I ate lots of sweets and now I feel sick.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If only ……………………………………………………………………..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3209" y="161668"/>
            <a:ext cx="10178322" cy="14921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E.	MATCH EACH SENTENCE WITH ITS APPROPRIATE FUNCTION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1686910"/>
            <a:ext cx="10509398" cy="51710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1.</a:t>
            </a:r>
            <a:r>
              <a:rPr lang="en-US" dirty="0"/>
              <a:t>	</a:t>
            </a:r>
            <a:r>
              <a:rPr lang="en-US" sz="2300" b="1" dirty="0" smtClean="0">
                <a:solidFill>
                  <a:schemeClr val="tx1"/>
                </a:solidFill>
              </a:rPr>
              <a:t>Despite her laziness, </a:t>
            </a:r>
            <a:r>
              <a:rPr lang="en-US" sz="2300" b="1" dirty="0" err="1" smtClean="0">
                <a:solidFill>
                  <a:schemeClr val="tx1"/>
                </a:solidFill>
              </a:rPr>
              <a:t>Chorouk</a:t>
            </a:r>
            <a:r>
              <a:rPr lang="en-US" sz="2300" b="1" dirty="0" smtClean="0">
                <a:solidFill>
                  <a:schemeClr val="tx1"/>
                </a:solidFill>
              </a:rPr>
              <a:t> managed to succeed.</a:t>
            </a:r>
            <a:endParaRPr lang="en-US" sz="2300" b="1" dirty="0">
              <a:solidFill>
                <a:schemeClr val="tx1"/>
              </a:solidFill>
            </a:endParaRPr>
          </a:p>
          <a:p>
            <a:r>
              <a:rPr lang="en-US" sz="2300" b="1" dirty="0">
                <a:solidFill>
                  <a:schemeClr val="tx1"/>
                </a:solidFill>
              </a:rPr>
              <a:t>2.	</a:t>
            </a:r>
            <a:r>
              <a:rPr lang="en-US" sz="2300" b="1" dirty="0" smtClean="0">
                <a:solidFill>
                  <a:schemeClr val="tx1"/>
                </a:solidFill>
              </a:rPr>
              <a:t>My </a:t>
            </a:r>
            <a:r>
              <a:rPr lang="en-US" sz="2300" b="1" dirty="0" smtClean="0">
                <a:solidFill>
                  <a:schemeClr val="tx1"/>
                </a:solidFill>
              </a:rPr>
              <a:t>heartfelt sympathy and understanding thoughts.</a:t>
            </a:r>
            <a:endParaRPr lang="en-US" sz="2300" b="1" dirty="0">
              <a:solidFill>
                <a:schemeClr val="tx1"/>
              </a:solidFill>
            </a:endParaRPr>
          </a:p>
          <a:p>
            <a:r>
              <a:rPr lang="en-US" sz="2300" b="1" dirty="0">
                <a:solidFill>
                  <a:schemeClr val="tx1"/>
                </a:solidFill>
              </a:rPr>
              <a:t>3.	If I were </a:t>
            </a:r>
            <a:r>
              <a:rPr lang="en-US" sz="2300" b="1" dirty="0" smtClean="0">
                <a:solidFill>
                  <a:schemeClr val="tx1"/>
                </a:solidFill>
              </a:rPr>
              <a:t>you, I’d listen to my parents.</a:t>
            </a:r>
            <a:endParaRPr lang="en-US" sz="2300" b="1" dirty="0">
              <a:solidFill>
                <a:schemeClr val="tx1"/>
              </a:solidFill>
            </a:endParaRPr>
          </a:p>
          <a:p>
            <a:r>
              <a:rPr lang="en-US" sz="2300" b="1" dirty="0">
                <a:solidFill>
                  <a:schemeClr val="tx1"/>
                </a:solidFill>
              </a:rPr>
              <a:t>4.	</a:t>
            </a:r>
            <a:r>
              <a:rPr lang="en-US" sz="2300" b="1" dirty="0" smtClean="0">
                <a:solidFill>
                  <a:schemeClr val="tx1"/>
                </a:solidFill>
              </a:rPr>
              <a:t>I’m in two minds about it.</a:t>
            </a:r>
            <a:r>
              <a:rPr lang="en-US" sz="2300" b="1" dirty="0">
                <a:solidFill>
                  <a:schemeClr val="tx1"/>
                </a:solidFill>
              </a:rPr>
              <a:t>	</a:t>
            </a:r>
            <a:endParaRPr lang="en-US" sz="2300" b="1" dirty="0" smtClean="0">
              <a:solidFill>
                <a:schemeClr val="tx1"/>
              </a:solidFill>
            </a:endParaRPr>
          </a:p>
          <a:p>
            <a:r>
              <a:rPr lang="en-US" sz="23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en-US" sz="2300" b="1" dirty="0">
                <a:solidFill>
                  <a:schemeClr val="tx1"/>
                </a:solidFill>
              </a:rPr>
              <a:t>	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Expressing </a:t>
            </a:r>
            <a:r>
              <a:rPr lang="en-US" sz="2300" b="1" dirty="0" smtClean="0">
                <a:solidFill>
                  <a:schemeClr val="accent5">
                    <a:lumMod val="50000"/>
                  </a:schemeClr>
                </a:solidFill>
              </a:rPr>
              <a:t>uncertainty</a:t>
            </a:r>
            <a:endParaRPr lang="en-US" sz="23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b.	</a:t>
            </a:r>
            <a:r>
              <a:rPr lang="en-US" sz="2300" b="1" dirty="0" smtClean="0">
                <a:solidFill>
                  <a:schemeClr val="accent5">
                    <a:lumMod val="50000"/>
                  </a:schemeClr>
                </a:solidFill>
              </a:rPr>
              <a:t>Concession</a:t>
            </a:r>
          </a:p>
          <a:p>
            <a:r>
              <a:rPr lang="en-US" sz="2300" b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.	</a:t>
            </a:r>
            <a:r>
              <a:rPr lang="en-US" sz="2300" b="1" dirty="0" smtClean="0">
                <a:solidFill>
                  <a:schemeClr val="accent5">
                    <a:lumMod val="50000"/>
                  </a:schemeClr>
                </a:solidFill>
              </a:rPr>
              <a:t>Request</a:t>
            </a:r>
            <a:endParaRPr lang="en-US" sz="23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d.	Giving advice</a:t>
            </a:r>
          </a:p>
          <a:p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e.	Responding to bad news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</a:rPr>
              <a:t>       1</a:t>
            </a:r>
            <a:r>
              <a:rPr lang="en-US" sz="2300" b="1" dirty="0">
                <a:solidFill>
                  <a:schemeClr val="tx1"/>
                </a:solidFill>
              </a:rPr>
              <a:t>.	</a:t>
            </a:r>
            <a:r>
              <a:rPr lang="en-US" sz="2300" b="1" dirty="0" smtClean="0">
                <a:solidFill>
                  <a:schemeClr val="tx1"/>
                </a:solidFill>
              </a:rPr>
              <a:t>……………..  </a:t>
            </a:r>
            <a:r>
              <a:rPr lang="en-US" sz="2300" b="1" dirty="0">
                <a:solidFill>
                  <a:schemeClr val="tx1"/>
                </a:solidFill>
              </a:rPr>
              <a:t>;	 </a:t>
            </a:r>
            <a:r>
              <a:rPr lang="en-US" sz="2300" b="1" dirty="0" smtClean="0">
                <a:solidFill>
                  <a:schemeClr val="tx1"/>
                </a:solidFill>
              </a:rPr>
              <a:t>2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smtClean="0">
                <a:solidFill>
                  <a:schemeClr val="tx1"/>
                </a:solidFill>
              </a:rPr>
              <a:t>…………..  ;   3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smtClean="0">
                <a:solidFill>
                  <a:schemeClr val="tx1"/>
                </a:solidFill>
              </a:rPr>
              <a:t>…………..  ;  4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smtClean="0">
                <a:solidFill>
                  <a:schemeClr val="tx1"/>
                </a:solidFill>
              </a:rPr>
              <a:t>……………..</a:t>
            </a:r>
            <a:endParaRPr lang="en-US" sz="2300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238702" y="5906813"/>
            <a:ext cx="1671145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386550" y="5933088"/>
            <a:ext cx="1392622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373006" y="5964620"/>
            <a:ext cx="1471449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9375226" y="5933090"/>
            <a:ext cx="1671145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a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188</TotalTime>
  <Words>145</Words>
  <Application>Microsoft Office PowerPoint</Application>
  <PresentationFormat>Grand écran</PresentationFormat>
  <Paragraphs>58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Review II</vt:lpstr>
      <vt:lpstr>A. FILL IN THE BLANKS WITH THE CORRECT WORDS FROM THE LIST. </vt:lpstr>
      <vt:lpstr>B. FILL IN EACH BLANK WITH THE CORRECT WORD FROM THE LIST.</vt:lpstr>
      <vt:lpstr>C. GIVE THE CORRECT FORM OF THE WORDS IN BRACKETS. </vt:lpstr>
      <vt:lpstr>D. REWRITE THE SENTENCES STARTING WITH THE WORDS GIVEN. </vt:lpstr>
      <vt:lpstr>E. MATCH EACH SENTENCE WITH ITS APPROPRIATE FUNCTION: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Lahbib</dc:creator>
  <cp:lastModifiedBy>Lahbib</cp:lastModifiedBy>
  <cp:revision>43</cp:revision>
  <dcterms:created xsi:type="dcterms:W3CDTF">2019-05-15T23:25:04Z</dcterms:created>
  <dcterms:modified xsi:type="dcterms:W3CDTF">2019-05-21T12:57:10Z</dcterms:modified>
</cp:coreProperties>
</file>