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review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15045" y="6164317"/>
            <a:ext cx="8045373" cy="557158"/>
          </a:xfrm>
        </p:spPr>
        <p:txBody>
          <a:bodyPr/>
          <a:lstStyle/>
          <a:p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yourself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45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german ehighw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069" y="1816612"/>
            <a:ext cx="8747782" cy="492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à coins arrondis 35"/>
          <p:cNvSpPr/>
          <p:nvPr/>
        </p:nvSpPr>
        <p:spPr>
          <a:xfrm>
            <a:off x="8555420" y="856593"/>
            <a:ext cx="1881352" cy="5044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railroad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8617" y="126124"/>
            <a:ext cx="10178322" cy="77251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Match </a:t>
            </a:r>
            <a:r>
              <a:rPr lang="fr-FR" dirty="0" err="1" smtClean="0">
                <a:solidFill>
                  <a:srgbClr val="0070C0"/>
                </a:solidFill>
              </a:rPr>
              <a:t>them</a:t>
            </a:r>
            <a:r>
              <a:rPr lang="fr-FR" dirty="0" smtClean="0">
                <a:solidFill>
                  <a:srgbClr val="0070C0"/>
                </a:solidFill>
              </a:rPr>
              <a:t> up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5171089" y="5186855"/>
            <a:ext cx="520262" cy="39413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2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555421" y="6048704"/>
            <a:ext cx="472965" cy="39413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1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8003628" y="3794236"/>
            <a:ext cx="472965" cy="39413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3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260427" y="1949669"/>
            <a:ext cx="472965" cy="39413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4</a:t>
            </a:r>
            <a:endParaRPr lang="fr-FR" sz="2400" b="1" dirty="0">
              <a:solidFill>
                <a:srgbClr val="C0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9044152" y="6243145"/>
            <a:ext cx="1361089" cy="262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8439808" y="3986049"/>
            <a:ext cx="1792013" cy="262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3326524" y="5391807"/>
            <a:ext cx="1907628" cy="1576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3484179" y="2002220"/>
            <a:ext cx="1807779" cy="578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à coins arrondis 18"/>
          <p:cNvSpPr/>
          <p:nvPr/>
        </p:nvSpPr>
        <p:spPr>
          <a:xfrm>
            <a:off x="662154" y="882868"/>
            <a:ext cx="1718441" cy="5044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truck</a:t>
            </a:r>
            <a:endParaRPr lang="fr-FR" b="1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2406871" y="861848"/>
            <a:ext cx="1718441" cy="5044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road</a:t>
            </a:r>
            <a:endParaRPr lang="fr-FR" b="1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4172608" y="846082"/>
            <a:ext cx="4230413" cy="5044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overhead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electric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wires</a:t>
            </a:r>
            <a:endParaRPr lang="fr-FR" b="1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10547131" y="846083"/>
            <a:ext cx="1334814" cy="50449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roof</a:t>
            </a:r>
            <a:endParaRPr lang="fr-FR" b="1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646385" y="756744"/>
            <a:ext cx="11272345" cy="72521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err="1" smtClean="0"/>
              <a:t>What’s</a:t>
            </a:r>
            <a:r>
              <a:rPr lang="fr-FR" sz="3200" b="1" dirty="0" smtClean="0"/>
              <a:t> unique about </a:t>
            </a:r>
            <a:r>
              <a:rPr lang="fr-FR" sz="3200" b="1" dirty="0" err="1" smtClean="0"/>
              <a:t>this</a:t>
            </a:r>
            <a:r>
              <a:rPr lang="fr-FR" sz="3200" b="1" dirty="0" smtClean="0"/>
              <a:t> truck?</a:t>
            </a:r>
            <a:endParaRPr lang="fr-FR" sz="3200" b="1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72662" y="772510"/>
            <a:ext cx="11246070" cy="72521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It uses a </a:t>
            </a:r>
            <a:r>
              <a:rPr lang="fr-FR" sz="3200" b="1" dirty="0" err="1" smtClean="0"/>
              <a:t>hybrid</a:t>
            </a:r>
            <a:r>
              <a:rPr lang="fr-FR" sz="3200" b="1" dirty="0" smtClean="0"/>
              <a:t> system. / It </a:t>
            </a:r>
            <a:r>
              <a:rPr lang="fr-FR" sz="3200" b="1" dirty="0" err="1" smtClean="0"/>
              <a:t>can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be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used</a:t>
            </a:r>
            <a:r>
              <a:rPr lang="fr-FR" sz="3200" b="1" dirty="0" smtClean="0"/>
              <a:t> in e-</a:t>
            </a:r>
            <a:r>
              <a:rPr lang="fr-FR" sz="3200" b="1" dirty="0" err="1" smtClean="0"/>
              <a:t>highhways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7399283" y="1660634"/>
            <a:ext cx="4440619" cy="158706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It </a:t>
            </a:r>
            <a:r>
              <a:rPr lang="fr-FR" sz="3200" b="1" dirty="0" err="1" smtClean="0"/>
              <a:t>revolutionizes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goods</a:t>
            </a:r>
            <a:r>
              <a:rPr lang="fr-FR" sz="3200" b="1" dirty="0" smtClean="0"/>
              <a:t> transportation system.</a:t>
            </a:r>
            <a:endParaRPr lang="fr-FR" sz="3200" b="1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756745" y="2774731"/>
            <a:ext cx="4440619" cy="102475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It </a:t>
            </a:r>
            <a:r>
              <a:rPr lang="fr-FR" sz="3200" b="1" dirty="0" err="1" smtClean="0"/>
              <a:t>reduces</a:t>
            </a:r>
            <a:r>
              <a:rPr lang="fr-FR" sz="3200" b="1" dirty="0" smtClean="0"/>
              <a:t> the use of </a:t>
            </a:r>
            <a:r>
              <a:rPr lang="fr-FR" sz="3200" b="1" dirty="0" err="1" smtClean="0"/>
              <a:t>fossil</a:t>
            </a:r>
            <a:r>
              <a:rPr lang="fr-FR" sz="3200" b="1" dirty="0" smtClean="0"/>
              <a:t> fuels.</a:t>
            </a:r>
            <a:endParaRPr lang="fr-FR" sz="3200" b="1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783021" y="3904593"/>
            <a:ext cx="4440619" cy="102475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It </a:t>
            </a:r>
            <a:r>
              <a:rPr lang="fr-FR" sz="3200" b="1" dirty="0" err="1" smtClean="0"/>
              <a:t>can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eliminate</a:t>
            </a:r>
            <a:r>
              <a:rPr lang="fr-FR" sz="3200" b="1" dirty="0" smtClean="0"/>
              <a:t> CO2 </a:t>
            </a:r>
            <a:r>
              <a:rPr lang="fr-FR" sz="3200" b="1" dirty="0" err="1" smtClean="0"/>
              <a:t>emissions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851338" y="5696607"/>
            <a:ext cx="4682358" cy="102475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It </a:t>
            </a:r>
            <a:r>
              <a:rPr lang="fr-FR" sz="3200" b="1" dirty="0" err="1" smtClean="0"/>
              <a:t>tackles</a:t>
            </a:r>
            <a:r>
              <a:rPr lang="fr-FR" sz="3200" b="1" dirty="0" smtClean="0"/>
              <a:t> the </a:t>
            </a:r>
            <a:r>
              <a:rPr lang="fr-FR" sz="3200" b="1" dirty="0" err="1" smtClean="0"/>
              <a:t>problem</a:t>
            </a:r>
            <a:r>
              <a:rPr lang="fr-FR" sz="3200" b="1" dirty="0" smtClean="0"/>
              <a:t> of </a:t>
            </a:r>
            <a:r>
              <a:rPr lang="fr-FR" sz="3200" b="1" dirty="0" err="1" smtClean="0"/>
              <a:t>climate</a:t>
            </a:r>
            <a:r>
              <a:rPr lang="fr-FR" sz="3200" b="1" dirty="0" smtClean="0"/>
              <a:t> change.</a:t>
            </a:r>
            <a:endParaRPr lang="fr-FR" sz="3200" b="1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7446579" y="4272455"/>
            <a:ext cx="4440619" cy="149772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err="1" smtClean="0"/>
              <a:t>Its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aim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is</a:t>
            </a:r>
            <a:r>
              <a:rPr lang="fr-FR" sz="3200" b="1" dirty="0" smtClean="0"/>
              <a:t> to </a:t>
            </a:r>
            <a:r>
              <a:rPr lang="fr-FR" sz="3200" b="1" dirty="0" err="1" smtClean="0"/>
              <a:t>better</a:t>
            </a:r>
            <a:r>
              <a:rPr lang="fr-FR" sz="3200" b="1" dirty="0" smtClean="0"/>
              <a:t> global transactions and </a:t>
            </a:r>
            <a:r>
              <a:rPr lang="fr-FR" sz="3200" b="1" dirty="0" err="1" smtClean="0"/>
              <a:t>manufacturing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  <p:sp>
        <p:nvSpPr>
          <p:cNvPr id="37" name="Ellipse 36"/>
          <p:cNvSpPr/>
          <p:nvPr/>
        </p:nvSpPr>
        <p:spPr>
          <a:xfrm>
            <a:off x="3047999" y="2338552"/>
            <a:ext cx="472965" cy="39413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C00000"/>
                </a:solidFill>
              </a:rPr>
              <a:t>5</a:t>
            </a:r>
            <a:endParaRPr lang="fr-FR" sz="2400" b="1" dirty="0">
              <a:solidFill>
                <a:srgbClr val="C00000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3494689" y="2286000"/>
            <a:ext cx="367863" cy="16816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3494689" y="1970690"/>
            <a:ext cx="3111063" cy="57806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flipV="1">
            <a:off x="3494689" y="1860331"/>
            <a:ext cx="1786759" cy="67266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19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77556E-17 L 0.59596 0.75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3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7.40741E-7 L 0.07956 0.613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1" y="3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0289 0.4122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31654 0.129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33" y="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-0.62357 0.206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85" y="1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9" grpId="0" animBg="1"/>
      <p:bldP spid="22" grpId="0" animBg="1"/>
      <p:bldP spid="23" grpId="0" animBg="1"/>
      <p:bldP spid="24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177433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A.	FILL IN THE BLANKS WITH THE CORRECT WORDS FROM THE LIST.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0165" y="2822029"/>
            <a:ext cx="10783614" cy="359359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1.	Citizens have </a:t>
            </a:r>
            <a:r>
              <a:rPr lang="en-US" sz="2800" b="1" dirty="0" smtClean="0">
                <a:solidFill>
                  <a:srgbClr val="C00000"/>
                </a:solidFill>
              </a:rPr>
              <a:t>rights</a:t>
            </a:r>
            <a:r>
              <a:rPr lang="en-US" sz="2800" b="1" dirty="0" smtClean="0">
                <a:solidFill>
                  <a:schemeClr val="tx1"/>
                </a:solidFill>
              </a:rPr>
              <a:t> but </a:t>
            </a:r>
            <a:r>
              <a:rPr lang="en-US" sz="2800" b="1" dirty="0">
                <a:solidFill>
                  <a:schemeClr val="tx1"/>
                </a:solidFill>
              </a:rPr>
              <a:t>they must also be aware of their </a:t>
            </a:r>
            <a:r>
              <a:rPr lang="en-US" sz="2800" b="1" dirty="0" smtClean="0">
                <a:solidFill>
                  <a:schemeClr val="tx1"/>
                </a:solidFill>
              </a:rPr>
              <a:t>………………………...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2.	Morocco has invested a lot in </a:t>
            </a:r>
            <a:r>
              <a:rPr lang="en-US" sz="2800" b="1" dirty="0" smtClean="0">
                <a:solidFill>
                  <a:srgbClr val="C00000"/>
                </a:solidFill>
              </a:rPr>
              <a:t>renewable</a:t>
            </a:r>
            <a:r>
              <a:rPr lang="en-US" sz="2800" b="1" dirty="0" smtClean="0">
                <a:solidFill>
                  <a:schemeClr val="tx1"/>
                </a:solidFill>
              </a:rPr>
              <a:t> …………………….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2.	An </a:t>
            </a:r>
            <a:r>
              <a:rPr lang="en-US" sz="2800" b="1" dirty="0">
                <a:solidFill>
                  <a:srgbClr val="C00000"/>
                </a:solidFill>
              </a:rPr>
              <a:t>active</a:t>
            </a:r>
            <a:r>
              <a:rPr lang="en-US" sz="2800" b="1" dirty="0">
                <a:solidFill>
                  <a:schemeClr val="tx1"/>
                </a:solidFill>
              </a:rPr>
              <a:t> …………………… </a:t>
            </a:r>
            <a:r>
              <a:rPr lang="en-US" sz="2800" b="1" dirty="0" smtClean="0">
                <a:solidFill>
                  <a:schemeClr val="tx1"/>
                </a:solidFill>
              </a:rPr>
              <a:t>is a person who is </a:t>
            </a:r>
            <a:r>
              <a:rPr lang="en-US" sz="2800" b="1" dirty="0">
                <a:solidFill>
                  <a:schemeClr val="tx1"/>
                </a:solidFill>
              </a:rPr>
              <a:t>involved in the improvement of </a:t>
            </a:r>
            <a:r>
              <a:rPr lang="en-US" sz="2800" b="1" dirty="0" smtClean="0">
                <a:solidFill>
                  <a:schemeClr val="tx1"/>
                </a:solidFill>
              </a:rPr>
              <a:t>their community.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3.	</a:t>
            </a:r>
            <a:r>
              <a:rPr lang="en-US" sz="2800" b="1" dirty="0">
                <a:solidFill>
                  <a:srgbClr val="C00000"/>
                </a:solidFill>
              </a:rPr>
              <a:t>Brain</a:t>
            </a:r>
            <a:r>
              <a:rPr lang="en-US" sz="2800" b="1" dirty="0">
                <a:solidFill>
                  <a:schemeClr val="tx1"/>
                </a:solidFill>
              </a:rPr>
              <a:t> …………………….. occurs when developed countries receive skilled people. One way to deal with this problem is to provide </a:t>
            </a:r>
            <a:r>
              <a:rPr lang="en-US" sz="2800" b="1" dirty="0">
                <a:solidFill>
                  <a:srgbClr val="C00000"/>
                </a:solidFill>
              </a:rPr>
              <a:t>high</a:t>
            </a:r>
            <a:r>
              <a:rPr lang="en-US" sz="2800" b="1" dirty="0">
                <a:solidFill>
                  <a:schemeClr val="tx1"/>
                </a:solidFill>
              </a:rPr>
              <a:t> ………………….…………  and good working conditions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993228" y="1765738"/>
            <a:ext cx="1434662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drain</a:t>
            </a:r>
            <a:endParaRPr lang="fr-FR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2532994" y="1760483"/>
            <a:ext cx="1770992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energies</a:t>
            </a:r>
            <a:endParaRPr lang="fr-FR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409090" y="1760483"/>
            <a:ext cx="1975944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salaries</a:t>
            </a:r>
            <a:endParaRPr lang="fr-FR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505902" y="1776249"/>
            <a:ext cx="2906111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responsibilities</a:t>
            </a:r>
            <a:endParaRPr lang="fr-FR" b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9548647" y="1776248"/>
            <a:ext cx="2039007" cy="5044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/>
              <a:t>citizen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7250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-0.43033 0.2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3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48148E-6 L 0.47747 0.260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67" y="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33333E-6 L -0.4931 0.32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61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96296E-6 L 0.17136 0.441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68" y="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1.48148E-6 L -0.05209 0.563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2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2036" y="0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B.	FILL IN EACH BLANK WITH THE CORRECT WORD FROM THE LIST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5477" y="1434663"/>
            <a:ext cx="10657490" cy="5423338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1.	</a:t>
            </a:r>
            <a:r>
              <a:rPr lang="en-US" sz="2400" b="1" dirty="0" smtClean="0">
                <a:solidFill>
                  <a:schemeClr val="tx1"/>
                </a:solidFill>
              </a:rPr>
              <a:t>Somebody ……………………. </a:t>
            </a:r>
            <a:r>
              <a:rPr lang="en-US" sz="2400" b="1" dirty="0">
                <a:solidFill>
                  <a:schemeClr val="tx1"/>
                </a:solidFill>
              </a:rPr>
              <a:t>have </a:t>
            </a:r>
            <a:r>
              <a:rPr lang="en-US" sz="2400" b="1" dirty="0" smtClean="0">
                <a:solidFill>
                  <a:schemeClr val="tx1"/>
                </a:solidFill>
              </a:rPr>
              <a:t>stolen your phone in the car. </a:t>
            </a:r>
            <a:r>
              <a:rPr lang="en-US" sz="2400" b="1" dirty="0">
                <a:solidFill>
                  <a:schemeClr val="tx1"/>
                </a:solidFill>
              </a:rPr>
              <a:t>Look! </a:t>
            </a:r>
            <a:r>
              <a:rPr lang="en-US" sz="2400" b="1" dirty="0" smtClean="0">
                <a:solidFill>
                  <a:schemeClr val="tx1"/>
                </a:solidFill>
              </a:rPr>
              <a:t>The window is still open.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will		b. must		c. can’t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2.	Y</a:t>
            </a:r>
            <a:r>
              <a:rPr lang="en-US" sz="2400" b="1" dirty="0" smtClean="0">
                <a:solidFill>
                  <a:schemeClr val="tx1"/>
                </a:solidFill>
              </a:rPr>
              <a:t>ou should </a:t>
            </a:r>
            <a:r>
              <a:rPr lang="en-US" sz="2400" b="1" dirty="0">
                <a:solidFill>
                  <a:schemeClr val="tx1"/>
                </a:solidFill>
              </a:rPr>
              <a:t>………………………… more effort to </a:t>
            </a:r>
            <a:r>
              <a:rPr lang="en-US" sz="2400" b="1" dirty="0" smtClean="0">
                <a:solidFill>
                  <a:schemeClr val="tx1"/>
                </a:solidFill>
              </a:rPr>
              <a:t>succeed.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have  		b. do 		c. make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3.	</a:t>
            </a:r>
            <a:r>
              <a:rPr lang="en-US" sz="2400" b="1" dirty="0" err="1" smtClean="0">
                <a:solidFill>
                  <a:schemeClr val="tx1"/>
                </a:solidFill>
              </a:rPr>
              <a:t>Najib</a:t>
            </a:r>
            <a:r>
              <a:rPr lang="en-US" sz="2400" b="1" dirty="0" smtClean="0">
                <a:solidFill>
                  <a:schemeClr val="tx1"/>
                </a:solidFill>
              </a:rPr>
              <a:t> Mahfouz, </a:t>
            </a:r>
            <a:r>
              <a:rPr lang="en-US" sz="2400" b="1" dirty="0">
                <a:solidFill>
                  <a:schemeClr val="tx1"/>
                </a:solidFill>
              </a:rPr>
              <a:t>………….…… </a:t>
            </a:r>
            <a:r>
              <a:rPr lang="en-US" sz="2400" b="1" dirty="0" smtClean="0">
                <a:solidFill>
                  <a:schemeClr val="tx1"/>
                </a:solidFill>
              </a:rPr>
              <a:t>was a famous Egyptian novelist, won the noble prize.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where</a:t>
            </a: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b. whose		c. who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4.	</a:t>
            </a:r>
            <a:r>
              <a:rPr lang="en-US" sz="2400" b="1" dirty="0" smtClean="0">
                <a:solidFill>
                  <a:schemeClr val="tx1"/>
                </a:solidFill>
              </a:rPr>
              <a:t>You have to …………………………</a:t>
            </a:r>
            <a:r>
              <a:rPr lang="en-US" sz="2400" b="1" dirty="0">
                <a:solidFill>
                  <a:schemeClr val="tx1"/>
                </a:solidFill>
              </a:rPr>
              <a:t>the application form </a:t>
            </a:r>
            <a:r>
              <a:rPr lang="en-US" sz="2400" b="1" dirty="0" smtClean="0">
                <a:solidFill>
                  <a:schemeClr val="tx1"/>
                </a:solidFill>
              </a:rPr>
              <a:t>and send it to the administration as soon as possible.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a. check in		b. fill in		c. take </a:t>
            </a:r>
            <a:r>
              <a:rPr lang="en-US" sz="2400" b="1" dirty="0">
                <a:solidFill>
                  <a:schemeClr val="tx1"/>
                </a:solidFill>
              </a:rPr>
              <a:t>off</a:t>
            </a:r>
          </a:p>
          <a:p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3941379" y="2349062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6695089" y="3337034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625255" y="4708634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882055" y="6080235"/>
            <a:ext cx="425669" cy="472966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4741" y="130137"/>
            <a:ext cx="10178322" cy="1492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C.	GIVE THE CORRECT FORM OF THE WORDS IN BRACKETS.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45931" y="1592316"/>
            <a:ext cx="10988565" cy="52656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1"/>
                </a:solidFill>
              </a:rPr>
              <a:t>Bouchaaib</a:t>
            </a:r>
            <a:r>
              <a:rPr lang="en-US" sz="2800" b="1" dirty="0" smtClean="0">
                <a:solidFill>
                  <a:schemeClr val="tx1"/>
                </a:solidFill>
              </a:rPr>
              <a:t> and his wife couldn’t (agreement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b="1" dirty="0" smtClean="0">
                <a:solidFill>
                  <a:schemeClr val="tx1"/>
                </a:solidFill>
              </a:rPr>
              <a:t>……………...…… </a:t>
            </a:r>
            <a:r>
              <a:rPr lang="en-US" sz="2800" b="1" dirty="0">
                <a:solidFill>
                  <a:schemeClr val="tx1"/>
                </a:solidFill>
              </a:rPr>
              <a:t>on the </a:t>
            </a:r>
            <a:r>
              <a:rPr lang="en-US" sz="2800" b="1" dirty="0" smtClean="0">
                <a:solidFill>
                  <a:schemeClr val="tx1"/>
                </a:solidFill>
              </a:rPr>
              <a:t>name of their infant.</a:t>
            </a:r>
            <a:endParaRPr lang="en-US" sz="2800" b="1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Sustainable (develop</a:t>
            </a:r>
            <a:r>
              <a:rPr lang="en-US" sz="2800" b="1" dirty="0">
                <a:solidFill>
                  <a:schemeClr val="tx1"/>
                </a:solidFill>
              </a:rPr>
              <a:t>) …………………..……… </a:t>
            </a:r>
            <a:r>
              <a:rPr lang="en-US" sz="2800" b="1" dirty="0" smtClean="0">
                <a:solidFill>
                  <a:schemeClr val="tx1"/>
                </a:solidFill>
              </a:rPr>
              <a:t>should be a priority in political </a:t>
            </a:r>
            <a:r>
              <a:rPr lang="en-US" sz="2800" b="1" dirty="0" err="1" smtClean="0">
                <a:solidFill>
                  <a:schemeClr val="tx1"/>
                </a:solidFill>
              </a:rPr>
              <a:t>compaigns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Rachid</a:t>
            </a:r>
            <a:r>
              <a:rPr lang="en-US" sz="2800" b="1" dirty="0">
                <a:solidFill>
                  <a:schemeClr val="tx1"/>
                </a:solidFill>
              </a:rPr>
              <a:t> always relies on his father for (finance) . . . . . . . . . . . . . . . </a:t>
            </a:r>
            <a:r>
              <a:rPr lang="en-US" sz="2800" b="1" dirty="0" smtClean="0">
                <a:solidFill>
                  <a:schemeClr val="tx1"/>
                </a:solidFill>
              </a:rPr>
              <a:t>.. </a:t>
            </a:r>
            <a:r>
              <a:rPr lang="en-US" sz="2800" b="1" dirty="0">
                <a:solidFill>
                  <a:schemeClr val="tx1"/>
                </a:solidFill>
              </a:rPr>
              <a:t>support. I don’t think he will </a:t>
            </a:r>
            <a:r>
              <a:rPr lang="en-US" sz="2800" b="1" dirty="0" smtClean="0">
                <a:solidFill>
                  <a:schemeClr val="tx1"/>
                </a:solidFill>
              </a:rPr>
              <a:t>ever become </a:t>
            </a:r>
            <a:r>
              <a:rPr lang="en-US" sz="2800" b="1" dirty="0">
                <a:solidFill>
                  <a:schemeClr val="tx1"/>
                </a:solidFill>
              </a:rPr>
              <a:t>(dependent) . . . . . . . . . . . . . . . . . . . 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By </a:t>
            </a:r>
            <a:r>
              <a:rPr lang="en-US" sz="2800" b="1" dirty="0">
                <a:solidFill>
                  <a:schemeClr val="tx1"/>
                </a:solidFill>
              </a:rPr>
              <a:t>joining NGOs, young people can make a positive (contribute) . . . . . . . . . . . . . . . . . . . . to society.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tx1"/>
                </a:solidFill>
              </a:rPr>
              <a:t>UN </a:t>
            </a:r>
            <a:r>
              <a:rPr lang="en-US" sz="2800" b="1" dirty="0">
                <a:solidFill>
                  <a:schemeClr val="tx1"/>
                </a:solidFill>
              </a:rPr>
              <a:t>officials are concerned about the fast population (grow) </a:t>
            </a:r>
            <a:r>
              <a:rPr lang="en-US" sz="2800" b="1" dirty="0" smtClean="0">
                <a:solidFill>
                  <a:schemeClr val="tx1"/>
                </a:solidFill>
              </a:rPr>
              <a:t>   . </a:t>
            </a:r>
            <a:r>
              <a:rPr lang="en-US" sz="2800" b="1" dirty="0">
                <a:solidFill>
                  <a:schemeClr val="tx1"/>
                </a:solidFill>
              </a:rPr>
              <a:t>. . . . . . . . . </a:t>
            </a:r>
            <a:r>
              <a:rPr lang="en-US" sz="2800" b="1" dirty="0" smtClean="0">
                <a:solidFill>
                  <a:schemeClr val="tx1"/>
                </a:solidFill>
              </a:rPr>
              <a:t>….. </a:t>
            </a:r>
            <a:r>
              <a:rPr lang="en-US" sz="2800" b="1" dirty="0">
                <a:solidFill>
                  <a:schemeClr val="tx1"/>
                </a:solidFill>
              </a:rPr>
              <a:t>. . in developing countries.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8986345" y="1602827"/>
            <a:ext cx="2790496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agree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192110" y="2464675"/>
            <a:ext cx="3762703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development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9217573" y="3442137"/>
            <a:ext cx="2622330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financial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303283" y="4419599"/>
            <a:ext cx="2790496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independent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652344" y="5302468"/>
            <a:ext cx="3221422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contribution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413641" y="6232633"/>
            <a:ext cx="2606566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err="1" smtClean="0">
                <a:solidFill>
                  <a:srgbClr val="C00000"/>
                </a:solidFill>
              </a:rPr>
              <a:t>growth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3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6271" y="161667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D. REWRITE </a:t>
            </a:r>
            <a:r>
              <a:rPr lang="en-US" b="1" dirty="0">
                <a:solidFill>
                  <a:srgbClr val="0070C0"/>
                </a:solidFill>
              </a:rPr>
              <a:t>THE SENTENCES STARTING WITH THE WORDS GIVEN.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2869" y="2049517"/>
            <a:ext cx="10988565" cy="469812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1.	 “I will </a:t>
            </a:r>
            <a:r>
              <a:rPr lang="en-US" sz="2800" b="1" dirty="0" smtClean="0">
                <a:solidFill>
                  <a:schemeClr val="tx1"/>
                </a:solidFill>
              </a:rPr>
              <a:t>go to France tomorrow</a:t>
            </a:r>
            <a:r>
              <a:rPr lang="en-US" sz="2800" b="1" dirty="0">
                <a:solidFill>
                  <a:schemeClr val="tx1"/>
                </a:solidFill>
              </a:rPr>
              <a:t>." </a:t>
            </a:r>
            <a:r>
              <a:rPr lang="en-US" sz="2800" b="1" dirty="0" smtClean="0">
                <a:solidFill>
                  <a:schemeClr val="tx1"/>
                </a:solidFill>
              </a:rPr>
              <a:t>James said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James said ……………………………………………...………………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.	</a:t>
            </a:r>
            <a:r>
              <a:rPr lang="en-US" sz="2800" b="1" dirty="0" smtClean="0">
                <a:solidFill>
                  <a:schemeClr val="tx1"/>
                </a:solidFill>
              </a:rPr>
              <a:t>Salma didn’t </a:t>
            </a:r>
            <a:r>
              <a:rPr lang="en-US" sz="2800" b="1" dirty="0">
                <a:solidFill>
                  <a:schemeClr val="tx1"/>
                </a:solidFill>
              </a:rPr>
              <a:t>go to the </a:t>
            </a:r>
            <a:r>
              <a:rPr lang="en-US" sz="2800" b="1" dirty="0" smtClean="0">
                <a:solidFill>
                  <a:schemeClr val="tx1"/>
                </a:solidFill>
              </a:rPr>
              <a:t>cinema because she didn’t </a:t>
            </a:r>
            <a:r>
              <a:rPr lang="en-US" sz="2800" b="1" dirty="0">
                <a:solidFill>
                  <a:schemeClr val="tx1"/>
                </a:solidFill>
              </a:rPr>
              <a:t>get </a:t>
            </a:r>
            <a:r>
              <a:rPr lang="en-US" sz="2800" b="1" dirty="0" smtClean="0">
                <a:solidFill>
                  <a:schemeClr val="tx1"/>
                </a:solidFill>
              </a:rPr>
              <a:t>her parents</a:t>
            </a:r>
            <a:r>
              <a:rPr lang="en-US" sz="2800" b="1" dirty="0">
                <a:solidFill>
                  <a:schemeClr val="tx1"/>
                </a:solidFill>
              </a:rPr>
              <a:t>’ permission.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If </a:t>
            </a:r>
            <a:r>
              <a:rPr lang="en-US" sz="2800" b="1" dirty="0" smtClean="0">
                <a:solidFill>
                  <a:schemeClr val="tx1"/>
                </a:solidFill>
              </a:rPr>
              <a:t>Salma had </a:t>
            </a:r>
            <a:r>
              <a:rPr lang="en-US" sz="2800" b="1" dirty="0">
                <a:solidFill>
                  <a:schemeClr val="tx1"/>
                </a:solidFill>
              </a:rPr>
              <a:t>got </a:t>
            </a:r>
            <a:r>
              <a:rPr lang="en-US" sz="2800" b="1" dirty="0" smtClean="0">
                <a:solidFill>
                  <a:schemeClr val="tx1"/>
                </a:solidFill>
              </a:rPr>
              <a:t>her parents</a:t>
            </a:r>
            <a:r>
              <a:rPr lang="en-US" sz="2800" b="1" dirty="0">
                <a:solidFill>
                  <a:schemeClr val="tx1"/>
                </a:solidFill>
              </a:rPr>
              <a:t>’ permission, </a:t>
            </a:r>
            <a:r>
              <a:rPr lang="en-US" sz="2800" b="1" dirty="0" smtClean="0">
                <a:solidFill>
                  <a:schemeClr val="tx1"/>
                </a:solidFill>
              </a:rPr>
              <a:t>she …………………… ……………… ………………………..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3.	We didn't </a:t>
            </a:r>
            <a:r>
              <a:rPr lang="en-US" sz="2800" b="1" dirty="0" smtClean="0">
                <a:solidFill>
                  <a:schemeClr val="tx1"/>
                </a:solidFill>
              </a:rPr>
              <a:t>revise our lessons. </a:t>
            </a:r>
            <a:r>
              <a:rPr lang="en-US" sz="2800" b="1" dirty="0">
                <a:solidFill>
                  <a:schemeClr val="tx1"/>
                </a:solidFill>
              </a:rPr>
              <a:t>Now </a:t>
            </a:r>
            <a:r>
              <a:rPr lang="en-US" sz="2800" b="1" dirty="0" smtClean="0">
                <a:solidFill>
                  <a:schemeClr val="tx1"/>
                </a:solidFill>
              </a:rPr>
              <a:t>we’ve to sit in for a test.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We wish </a:t>
            </a:r>
            <a:r>
              <a:rPr lang="en-US" sz="2800" b="1" dirty="0" smtClean="0">
                <a:solidFill>
                  <a:schemeClr val="tx1"/>
                </a:solidFill>
              </a:rPr>
              <a:t>……..…………….……………………………………………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032235" y="2653861"/>
            <a:ext cx="8760372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err="1" smtClean="0">
                <a:solidFill>
                  <a:srgbClr val="C00000"/>
                </a:solidFill>
              </a:rPr>
              <a:t>he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would</a:t>
            </a:r>
            <a:r>
              <a:rPr lang="fr-FR" sz="2800" b="1" dirty="0" smtClean="0">
                <a:solidFill>
                  <a:srgbClr val="C00000"/>
                </a:solidFill>
              </a:rPr>
              <a:t> go to France the </a:t>
            </a:r>
            <a:r>
              <a:rPr lang="fr-FR" sz="2800" b="1" dirty="0" err="1" smtClean="0">
                <a:solidFill>
                  <a:srgbClr val="C00000"/>
                </a:solidFill>
              </a:rPr>
              <a:t>following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day</a:t>
            </a:r>
            <a:r>
              <a:rPr lang="fr-FR" sz="2800" b="1" dirty="0" smtClean="0">
                <a:solidFill>
                  <a:srgbClr val="C00000"/>
                </a:solidFill>
              </a:rPr>
              <a:t>.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686799" y="4209392"/>
            <a:ext cx="3195145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err="1">
                <a:solidFill>
                  <a:srgbClr val="C00000"/>
                </a:solidFill>
              </a:rPr>
              <a:t>w</a:t>
            </a:r>
            <a:r>
              <a:rPr lang="fr-FR" sz="2800" b="1" dirty="0" err="1" smtClean="0">
                <a:solidFill>
                  <a:srgbClr val="C00000"/>
                </a:solidFill>
              </a:rPr>
              <a:t>ould</a:t>
            </a:r>
            <a:r>
              <a:rPr lang="fr-FR" sz="2800" b="1" dirty="0" smtClean="0">
                <a:solidFill>
                  <a:srgbClr val="C00000"/>
                </a:solidFill>
              </a:rPr>
              <a:t> have gone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098330" y="4677102"/>
            <a:ext cx="5854263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rgbClr val="C00000"/>
                </a:solidFill>
              </a:rPr>
              <a:t>to the </a:t>
            </a:r>
            <a:r>
              <a:rPr lang="fr-FR" sz="2800" b="1" dirty="0" err="1" smtClean="0">
                <a:solidFill>
                  <a:srgbClr val="C00000"/>
                </a:solidFill>
              </a:rPr>
              <a:t>cinema</a:t>
            </a:r>
            <a:r>
              <a:rPr lang="fr-FR" sz="2800" b="1" dirty="0" smtClean="0">
                <a:solidFill>
                  <a:srgbClr val="C00000"/>
                </a:solidFill>
              </a:rPr>
              <a:t>.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711669" y="5801709"/>
            <a:ext cx="9017875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err="1" smtClean="0">
                <a:solidFill>
                  <a:srgbClr val="C00000"/>
                </a:solidFill>
              </a:rPr>
              <a:t>we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had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revised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our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lessons</a:t>
            </a:r>
            <a:r>
              <a:rPr lang="fr-FR" sz="2800" b="1" dirty="0" smtClean="0">
                <a:solidFill>
                  <a:srgbClr val="C00000"/>
                </a:solidFill>
              </a:rPr>
              <a:t>.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3209" y="161668"/>
            <a:ext cx="10178322" cy="1492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E.	MATCH EACH SENTENCE WITH ITS APPROPRIATE FUNCTION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1678" y="1686910"/>
            <a:ext cx="10509398" cy="51710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1.</a:t>
            </a:r>
            <a:r>
              <a:rPr lang="en-US" dirty="0"/>
              <a:t>	</a:t>
            </a:r>
            <a:r>
              <a:rPr lang="en-US" sz="2300" b="1" dirty="0" smtClean="0">
                <a:solidFill>
                  <a:schemeClr val="tx1"/>
                </a:solidFill>
              </a:rPr>
              <a:t>Ahmed missed the bus because he was late.</a:t>
            </a:r>
            <a:endParaRPr lang="en-US" sz="2300" b="1" dirty="0">
              <a:solidFill>
                <a:schemeClr val="tx1"/>
              </a:solidFill>
            </a:endParaRPr>
          </a:p>
          <a:p>
            <a:r>
              <a:rPr lang="en-US" sz="2300" b="1" dirty="0">
                <a:solidFill>
                  <a:schemeClr val="tx1"/>
                </a:solidFill>
              </a:rPr>
              <a:t>2.	</a:t>
            </a:r>
            <a:r>
              <a:rPr lang="en-US" sz="2300" b="1" dirty="0" smtClean="0">
                <a:solidFill>
                  <a:schemeClr val="tx1"/>
                </a:solidFill>
              </a:rPr>
              <a:t>My condolences.</a:t>
            </a:r>
            <a:endParaRPr lang="en-US" sz="2300" b="1" dirty="0">
              <a:solidFill>
                <a:schemeClr val="tx1"/>
              </a:solidFill>
            </a:endParaRPr>
          </a:p>
          <a:p>
            <a:r>
              <a:rPr lang="en-US" sz="2300" b="1" dirty="0">
                <a:solidFill>
                  <a:schemeClr val="tx1"/>
                </a:solidFill>
              </a:rPr>
              <a:t>3.	If I were </a:t>
            </a:r>
            <a:r>
              <a:rPr lang="en-US" sz="2300" b="1" dirty="0" smtClean="0">
                <a:solidFill>
                  <a:schemeClr val="tx1"/>
                </a:solidFill>
              </a:rPr>
              <a:t>in your shoes, </a:t>
            </a:r>
            <a:r>
              <a:rPr lang="en-US" sz="2300" b="1" dirty="0">
                <a:solidFill>
                  <a:schemeClr val="tx1"/>
                </a:solidFill>
              </a:rPr>
              <a:t>I would </a:t>
            </a:r>
            <a:r>
              <a:rPr lang="en-US" sz="2300" b="1" dirty="0" smtClean="0">
                <a:solidFill>
                  <a:schemeClr val="tx1"/>
                </a:solidFill>
              </a:rPr>
              <a:t>continue my higher education.</a:t>
            </a:r>
            <a:endParaRPr lang="en-US" sz="2300" b="1" dirty="0">
              <a:solidFill>
                <a:schemeClr val="tx1"/>
              </a:solidFill>
            </a:endParaRPr>
          </a:p>
          <a:p>
            <a:r>
              <a:rPr lang="en-US" sz="2300" b="1" dirty="0">
                <a:solidFill>
                  <a:schemeClr val="tx1"/>
                </a:solidFill>
              </a:rPr>
              <a:t>4.	I </a:t>
            </a:r>
            <a:r>
              <a:rPr lang="en-US" sz="2300" b="1" dirty="0" smtClean="0">
                <a:solidFill>
                  <a:schemeClr val="tx1"/>
                </a:solidFill>
              </a:rPr>
              <a:t>have no doubt about it.</a:t>
            </a:r>
            <a:r>
              <a:rPr lang="en-US" sz="2300" b="1" dirty="0">
                <a:solidFill>
                  <a:schemeClr val="tx1"/>
                </a:solidFill>
              </a:rPr>
              <a:t>	</a:t>
            </a:r>
            <a:endParaRPr lang="en-US" sz="2300" b="1" dirty="0" smtClean="0">
              <a:solidFill>
                <a:schemeClr val="tx1"/>
              </a:solidFill>
            </a:endParaRPr>
          </a:p>
          <a:p>
            <a:r>
              <a:rPr lang="en-US" sz="23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en-US" sz="2300" b="1" dirty="0">
                <a:solidFill>
                  <a:schemeClr val="tx1"/>
                </a:solidFill>
              </a:rPr>
              <a:t>	</a:t>
            </a:r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Expressing certainty</a:t>
            </a:r>
          </a:p>
          <a:p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b.	Cause and effect</a:t>
            </a:r>
          </a:p>
          <a:p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c.	Apologizing </a:t>
            </a:r>
          </a:p>
          <a:p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d.	Giving advice</a:t>
            </a:r>
          </a:p>
          <a:p>
            <a:r>
              <a:rPr lang="en-US" sz="2300" b="1" dirty="0">
                <a:solidFill>
                  <a:schemeClr val="accent5">
                    <a:lumMod val="50000"/>
                  </a:schemeClr>
                </a:solidFill>
              </a:rPr>
              <a:t>e.	Responding to bad news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</a:rPr>
              <a:t>       1</a:t>
            </a:r>
            <a:r>
              <a:rPr lang="en-US" sz="2300" b="1" dirty="0">
                <a:solidFill>
                  <a:schemeClr val="tx1"/>
                </a:solidFill>
              </a:rPr>
              <a:t>.	</a:t>
            </a:r>
            <a:r>
              <a:rPr lang="en-US" sz="2300" b="1" dirty="0" smtClean="0">
                <a:solidFill>
                  <a:schemeClr val="tx1"/>
                </a:solidFill>
              </a:rPr>
              <a:t>……………..  </a:t>
            </a:r>
            <a:r>
              <a:rPr lang="en-US" sz="2300" b="1" dirty="0">
                <a:solidFill>
                  <a:schemeClr val="tx1"/>
                </a:solidFill>
              </a:rPr>
              <a:t>;	 </a:t>
            </a:r>
            <a:r>
              <a:rPr lang="en-US" sz="2300" b="1" dirty="0" smtClean="0">
                <a:solidFill>
                  <a:schemeClr val="tx1"/>
                </a:solidFill>
              </a:rPr>
              <a:t>2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smtClean="0">
                <a:solidFill>
                  <a:schemeClr val="tx1"/>
                </a:solidFill>
              </a:rPr>
              <a:t>…………..  ;   3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smtClean="0">
                <a:solidFill>
                  <a:schemeClr val="tx1"/>
                </a:solidFill>
              </a:rPr>
              <a:t>…………..  ;  4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smtClean="0">
                <a:solidFill>
                  <a:schemeClr val="tx1"/>
                </a:solidFill>
              </a:rPr>
              <a:t>……………..</a:t>
            </a:r>
            <a:endParaRPr lang="en-US" sz="2300" b="1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2238702" y="5906813"/>
            <a:ext cx="1671145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b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386550" y="5933088"/>
            <a:ext cx="1392622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373006" y="5964620"/>
            <a:ext cx="1471449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d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9375226" y="5933090"/>
            <a:ext cx="1671145" cy="504496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</a:rPr>
              <a:t>a</a:t>
            </a:r>
            <a:endParaRPr lang="fr-F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781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024759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Report </a:t>
            </a:r>
            <a:r>
              <a:rPr lang="fr-FR" dirty="0" err="1" smtClean="0">
                <a:solidFill>
                  <a:srgbClr val="0070C0"/>
                </a:solidFill>
              </a:rPr>
              <a:t>writing</a:t>
            </a:r>
            <a:endParaRPr lang="fr-FR" dirty="0">
              <a:solidFill>
                <a:srgbClr val="0070C0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27161"/>
              </p:ext>
            </p:extLst>
          </p:nvPr>
        </p:nvGraphicFramePr>
        <p:xfrm>
          <a:off x="0" y="1277009"/>
          <a:ext cx="11902966" cy="55809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3655"/>
                <a:gridCol w="9459311"/>
              </a:tblGrid>
              <a:tr h="711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dirty="0">
                          <a:effectLst/>
                        </a:rPr>
                        <a:t>Organizers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UNICEF office in Morocco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34440" algn="ctr"/>
                        </a:tabLst>
                      </a:pPr>
                      <a:r>
                        <a:rPr lang="en-US" sz="2400" b="1" dirty="0" smtClean="0">
                          <a:effectLst/>
                        </a:rPr>
                        <a:t>Topic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Dropping out from school in rural areas; causes</a:t>
                      </a:r>
                      <a:r>
                        <a:rPr lang="en-US" sz="2400" baseline="0" dirty="0" smtClean="0">
                          <a:effectLst/>
                        </a:rPr>
                        <a:t> and solutions.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Date and place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02</a:t>
                      </a:r>
                      <a:r>
                        <a:rPr lang="en-US" sz="2400" baseline="30000" dirty="0" smtClean="0">
                          <a:effectLst/>
                        </a:rPr>
                        <a:t>nd</a:t>
                      </a:r>
                      <a:r>
                        <a:rPr lang="en-US" sz="2400" dirty="0" smtClean="0">
                          <a:effectLst/>
                        </a:rPr>
                        <a:t> March, </a:t>
                      </a:r>
                      <a:r>
                        <a:rPr lang="en-US" sz="2400" dirty="0">
                          <a:effectLst/>
                        </a:rPr>
                        <a:t>Municipality conference room.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Objectives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71750" algn="l"/>
                        </a:tabLst>
                      </a:pPr>
                      <a:r>
                        <a:rPr lang="en-US" sz="2400" dirty="0">
                          <a:effectLst/>
                        </a:rPr>
                        <a:t>To sensitize </a:t>
                      </a:r>
                      <a:r>
                        <a:rPr lang="fr-FR" sz="2400" dirty="0" smtClean="0">
                          <a:effectLst/>
                        </a:rPr>
                        <a:t>parents and civil society about the</a:t>
                      </a:r>
                      <a:r>
                        <a:rPr lang="fr-FR" sz="2400" baseline="0" dirty="0" smtClean="0">
                          <a:effectLst/>
                        </a:rPr>
                        <a:t> importance of </a:t>
                      </a:r>
                      <a:r>
                        <a:rPr lang="fr-FR" sz="2400" baseline="0" dirty="0" err="1" smtClean="0">
                          <a:effectLst/>
                        </a:rPr>
                        <a:t>education</a:t>
                      </a:r>
                      <a:r>
                        <a:rPr lang="fr-FR" sz="2400" baseline="0" dirty="0" smtClean="0">
                          <a:effectLst/>
                        </a:rPr>
                        <a:t>.</a:t>
                      </a:r>
                      <a:endParaRPr lang="fr-FR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71750" algn="l"/>
                        </a:tabLst>
                      </a:pPr>
                      <a:r>
                        <a:rPr lang="en-US" sz="2400" dirty="0">
                          <a:effectLst/>
                        </a:rPr>
                        <a:t>To </a:t>
                      </a:r>
                      <a:r>
                        <a:rPr lang="en-US" sz="2400" dirty="0" smtClean="0">
                          <a:effectLst/>
                        </a:rPr>
                        <a:t>encourage drop-out to go back to schools.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Participants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dirty="0">
                          <a:effectLst/>
                        </a:rPr>
                        <a:t>About 150 people: </a:t>
                      </a:r>
                      <a:r>
                        <a:rPr lang="en-US" sz="2400" dirty="0" smtClean="0">
                          <a:effectLst/>
                        </a:rPr>
                        <a:t>teachers, school</a:t>
                      </a:r>
                      <a:r>
                        <a:rPr lang="fr-FR" sz="20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administrators, </a:t>
                      </a:r>
                      <a:r>
                        <a:rPr lang="en-US" sz="2400" dirty="0" err="1" smtClean="0">
                          <a:effectLst/>
                        </a:rPr>
                        <a:t>politicals</a:t>
                      </a:r>
                      <a:r>
                        <a:rPr lang="en-US" sz="2400" dirty="0" smtClean="0">
                          <a:effectLst/>
                        </a:rPr>
                        <a:t>, NGOs</a:t>
                      </a:r>
                      <a:r>
                        <a:rPr lang="en-US" sz="2400" baseline="0" dirty="0" smtClean="0">
                          <a:effectLst/>
                        </a:rPr>
                        <a:t> …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Activities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71750" algn="l"/>
                        </a:tabLst>
                      </a:pPr>
                      <a:r>
                        <a:rPr lang="en-US" sz="2400" dirty="0">
                          <a:effectLst/>
                        </a:rPr>
                        <a:t>Morning: </a:t>
                      </a:r>
                      <a:r>
                        <a:rPr lang="en-US" sz="2400" dirty="0" smtClean="0">
                          <a:effectLst/>
                        </a:rPr>
                        <a:t>2 </a:t>
                      </a:r>
                      <a:r>
                        <a:rPr lang="en-US" sz="2400" dirty="0">
                          <a:effectLst/>
                        </a:rPr>
                        <a:t>presentations, film and discussion.</a:t>
                      </a:r>
                      <a:endParaRPr lang="fr-FR" sz="2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2571750" algn="l"/>
                        </a:tabLst>
                      </a:pPr>
                      <a:r>
                        <a:rPr lang="en-US" sz="2400" dirty="0">
                          <a:effectLst/>
                        </a:rPr>
                        <a:t>Afternoon: debate + poster exhibitions </a:t>
                      </a:r>
                      <a:r>
                        <a:rPr lang="en-US" sz="2400" dirty="0" smtClean="0">
                          <a:effectLst/>
                        </a:rPr>
                        <a:t>+ </a:t>
                      </a:r>
                      <a:r>
                        <a:rPr lang="en-US" sz="2400" dirty="0">
                          <a:effectLst/>
                        </a:rPr>
                        <a:t>prize distribution ceremony.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b="1" dirty="0">
                          <a:effectLst/>
                        </a:rPr>
                        <a:t>Conclusion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71750" algn="l"/>
                        </a:tabLst>
                      </a:pPr>
                      <a:r>
                        <a:rPr lang="en-US" sz="2400" dirty="0">
                          <a:effectLst/>
                        </a:rPr>
                        <a:t>Opinion and reactions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693683"/>
            <a:ext cx="11918731" cy="59908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	Event: 		  </a:t>
            </a:r>
            <a:r>
              <a:rPr lang="fr-FR" sz="2400" b="1" dirty="0" err="1" smtClean="0">
                <a:solidFill>
                  <a:schemeClr val="tx1"/>
                </a:solidFill>
              </a:rPr>
              <a:t>Seminar</a:t>
            </a:r>
            <a:endParaRPr lang="fr-FR" sz="2400" b="1" dirty="0">
              <a:solidFill>
                <a:schemeClr val="tx1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V="1">
            <a:off x="2443655" y="725214"/>
            <a:ext cx="0" cy="5517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3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126</TotalTime>
  <Words>383</Words>
  <Application>Microsoft Office PowerPoint</Application>
  <PresentationFormat>Grand écran</PresentationFormat>
  <Paragraphs>95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Impact</vt:lpstr>
      <vt:lpstr>Symbol</vt:lpstr>
      <vt:lpstr>Badge</vt:lpstr>
      <vt:lpstr>review</vt:lpstr>
      <vt:lpstr>Match them up</vt:lpstr>
      <vt:lpstr>A. FILL IN THE BLANKS WITH THE CORRECT WORDS FROM THE LIST. </vt:lpstr>
      <vt:lpstr>B. FILL IN EACH BLANK WITH THE CORRECT WORD FROM THE LIST.</vt:lpstr>
      <vt:lpstr>C. GIVE THE CORRECT FORM OF THE WORDS IN BRACKETS. </vt:lpstr>
      <vt:lpstr>D. REWRITE THE SENTENCES STARTING WITH THE WORDS GIVEN. </vt:lpstr>
      <vt:lpstr>E. MATCH EACH SENTENCE WITH ITS APPROPRIATE FUNCTION:</vt:lpstr>
      <vt:lpstr>Présentation PowerPoint</vt:lpstr>
      <vt:lpstr>Report writing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Lahbib</dc:creator>
  <cp:lastModifiedBy>Lahbib</cp:lastModifiedBy>
  <cp:revision>31</cp:revision>
  <dcterms:created xsi:type="dcterms:W3CDTF">2019-05-15T23:25:04Z</dcterms:created>
  <dcterms:modified xsi:type="dcterms:W3CDTF">2019-05-18T00:22:18Z</dcterms:modified>
</cp:coreProperties>
</file>