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89" r:id="rId4"/>
    <p:sldId id="258" r:id="rId5"/>
    <p:sldId id="259" r:id="rId6"/>
    <p:sldId id="279" r:id="rId7"/>
    <p:sldId id="261" r:id="rId8"/>
    <p:sldId id="263" r:id="rId9"/>
    <p:sldId id="280" r:id="rId10"/>
    <p:sldId id="282" r:id="rId11"/>
    <p:sldId id="283" r:id="rId12"/>
    <p:sldId id="281" r:id="rId13"/>
    <p:sldId id="284" r:id="rId14"/>
    <p:sldId id="288" r:id="rId15"/>
    <p:sldId id="264" r:id="rId16"/>
    <p:sldId id="265" r:id="rId17"/>
    <p:sldId id="266" r:id="rId18"/>
    <p:sldId id="267" r:id="rId19"/>
    <p:sldId id="269" r:id="rId20"/>
    <p:sldId id="270" r:id="rId21"/>
    <p:sldId id="272" r:id="rId22"/>
    <p:sldId id="268" r:id="rId23"/>
    <p:sldId id="271" r:id="rId24"/>
    <p:sldId id="278" r:id="rId25"/>
    <p:sldId id="274" r:id="rId26"/>
    <p:sldId id="276" r:id="rId27"/>
    <p:sldId id="277" r:id="rId28"/>
    <p:sldId id="285" r:id="rId29"/>
    <p:sldId id="286" r:id="rId30"/>
    <p:sldId id="275" r:id="rId31"/>
    <p:sldId id="273"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vr9/0UBADFnY0wyOV6BZg==" hashData="rNP4+Y2eq+QQg9+gTLPmJWRv4w/lx6oxBYYAQ3vD6ed459COO/HoFdIqmttvOqF3gOULqkkqrVxfoIF0h9z4m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4A518C7A-790E-449B-BA73-8CA24216D11F}" type="datetimeFigureOut">
              <a:rPr lang="fr-FR" smtClean="0"/>
              <a:t>30/03/2020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BF2F37-80A4-4473-89BF-09C6B93F0040}" type="slidenum">
              <a:rPr lang="fr-FR" smtClean="0"/>
              <a:t>‹N°›</a:t>
            </a:fld>
            <a:endParaRPr lang="fr-FR"/>
          </a:p>
        </p:txBody>
      </p:sp>
    </p:spTree>
    <p:extLst>
      <p:ext uri="{BB962C8B-B14F-4D97-AF65-F5344CB8AC3E}">
        <p14:creationId xmlns:p14="http://schemas.microsoft.com/office/powerpoint/2010/main" val="2689967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A518C7A-790E-449B-BA73-8CA24216D11F}" type="datetimeFigureOut">
              <a:rPr lang="fr-FR" smtClean="0"/>
              <a:t>30/03/2020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BF2F37-80A4-4473-89BF-09C6B93F0040}" type="slidenum">
              <a:rPr lang="fr-FR" smtClean="0"/>
              <a:t>‹N°›</a:t>
            </a:fld>
            <a:endParaRPr lang="fr-FR"/>
          </a:p>
        </p:txBody>
      </p:sp>
    </p:spTree>
    <p:extLst>
      <p:ext uri="{BB962C8B-B14F-4D97-AF65-F5344CB8AC3E}">
        <p14:creationId xmlns:p14="http://schemas.microsoft.com/office/powerpoint/2010/main" val="25052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A518C7A-790E-449B-BA73-8CA24216D11F}" type="datetimeFigureOut">
              <a:rPr lang="fr-FR" smtClean="0"/>
              <a:t>30/03/2020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BF2F37-80A4-4473-89BF-09C6B93F0040}"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4558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A518C7A-790E-449B-BA73-8CA24216D11F}" type="datetimeFigureOut">
              <a:rPr lang="fr-FR" smtClean="0"/>
              <a:t>30/03/2020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BF2F37-80A4-4473-89BF-09C6B93F0040}" type="slidenum">
              <a:rPr lang="fr-FR" smtClean="0"/>
              <a:t>‹N°›</a:t>
            </a:fld>
            <a:endParaRPr lang="fr-FR"/>
          </a:p>
        </p:txBody>
      </p:sp>
    </p:spTree>
    <p:extLst>
      <p:ext uri="{BB962C8B-B14F-4D97-AF65-F5344CB8AC3E}">
        <p14:creationId xmlns:p14="http://schemas.microsoft.com/office/powerpoint/2010/main" val="701408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A518C7A-790E-449B-BA73-8CA24216D11F}" type="datetimeFigureOut">
              <a:rPr lang="fr-FR" smtClean="0"/>
              <a:t>30/03/2020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BF2F37-80A4-4473-89BF-09C6B93F0040}"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49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A518C7A-790E-449B-BA73-8CA24216D11F}" type="datetimeFigureOut">
              <a:rPr lang="fr-FR" smtClean="0"/>
              <a:t>30/03/2020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BF2F37-80A4-4473-89BF-09C6B93F0040}" type="slidenum">
              <a:rPr lang="fr-FR" smtClean="0"/>
              <a:t>‹N°›</a:t>
            </a:fld>
            <a:endParaRPr lang="fr-FR"/>
          </a:p>
        </p:txBody>
      </p:sp>
    </p:spTree>
    <p:extLst>
      <p:ext uri="{BB962C8B-B14F-4D97-AF65-F5344CB8AC3E}">
        <p14:creationId xmlns:p14="http://schemas.microsoft.com/office/powerpoint/2010/main" val="121798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518C7A-790E-449B-BA73-8CA24216D11F}" type="datetimeFigureOut">
              <a:rPr lang="fr-FR" smtClean="0"/>
              <a:t>30/03/2020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BF2F37-80A4-4473-89BF-09C6B93F0040}" type="slidenum">
              <a:rPr lang="fr-FR" smtClean="0"/>
              <a:t>‹N°›</a:t>
            </a:fld>
            <a:endParaRPr lang="fr-FR"/>
          </a:p>
        </p:txBody>
      </p:sp>
    </p:spTree>
    <p:extLst>
      <p:ext uri="{BB962C8B-B14F-4D97-AF65-F5344CB8AC3E}">
        <p14:creationId xmlns:p14="http://schemas.microsoft.com/office/powerpoint/2010/main" val="769525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518C7A-790E-449B-BA73-8CA24216D11F}" type="datetimeFigureOut">
              <a:rPr lang="fr-FR" smtClean="0"/>
              <a:t>30/03/2020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BF2F37-80A4-4473-89BF-09C6B93F0040}" type="slidenum">
              <a:rPr lang="fr-FR" smtClean="0"/>
              <a:t>‹N°›</a:t>
            </a:fld>
            <a:endParaRPr lang="fr-FR"/>
          </a:p>
        </p:txBody>
      </p:sp>
    </p:spTree>
    <p:extLst>
      <p:ext uri="{BB962C8B-B14F-4D97-AF65-F5344CB8AC3E}">
        <p14:creationId xmlns:p14="http://schemas.microsoft.com/office/powerpoint/2010/main" val="100745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518C7A-790E-449B-BA73-8CA24216D11F}" type="datetimeFigureOut">
              <a:rPr lang="fr-FR" smtClean="0"/>
              <a:t>30/03/2020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BF2F37-80A4-4473-89BF-09C6B93F0040}" type="slidenum">
              <a:rPr lang="fr-FR" smtClean="0"/>
              <a:t>‹N°›</a:t>
            </a:fld>
            <a:endParaRPr lang="fr-FR"/>
          </a:p>
        </p:txBody>
      </p:sp>
    </p:spTree>
    <p:extLst>
      <p:ext uri="{BB962C8B-B14F-4D97-AF65-F5344CB8AC3E}">
        <p14:creationId xmlns:p14="http://schemas.microsoft.com/office/powerpoint/2010/main" val="398006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A518C7A-790E-449B-BA73-8CA24216D11F}" type="datetimeFigureOut">
              <a:rPr lang="fr-FR" smtClean="0"/>
              <a:t>30/03/2020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BF2F37-80A4-4473-89BF-09C6B93F0040}" type="slidenum">
              <a:rPr lang="fr-FR" smtClean="0"/>
              <a:t>‹N°›</a:t>
            </a:fld>
            <a:endParaRPr lang="fr-FR"/>
          </a:p>
        </p:txBody>
      </p:sp>
    </p:spTree>
    <p:extLst>
      <p:ext uri="{BB962C8B-B14F-4D97-AF65-F5344CB8AC3E}">
        <p14:creationId xmlns:p14="http://schemas.microsoft.com/office/powerpoint/2010/main" val="152973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A518C7A-790E-449B-BA73-8CA24216D11F}" type="datetimeFigureOut">
              <a:rPr lang="fr-FR" smtClean="0"/>
              <a:t>30/03/2020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BF2F37-80A4-4473-89BF-09C6B93F0040}" type="slidenum">
              <a:rPr lang="fr-FR" smtClean="0"/>
              <a:t>‹N°›</a:t>
            </a:fld>
            <a:endParaRPr lang="fr-FR"/>
          </a:p>
        </p:txBody>
      </p:sp>
    </p:spTree>
    <p:extLst>
      <p:ext uri="{BB962C8B-B14F-4D97-AF65-F5344CB8AC3E}">
        <p14:creationId xmlns:p14="http://schemas.microsoft.com/office/powerpoint/2010/main" val="286593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A518C7A-790E-449B-BA73-8CA24216D11F}" type="datetimeFigureOut">
              <a:rPr lang="fr-FR" smtClean="0"/>
              <a:t>30/03/2020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3BF2F37-80A4-4473-89BF-09C6B93F0040}" type="slidenum">
              <a:rPr lang="fr-FR" smtClean="0"/>
              <a:t>‹N°›</a:t>
            </a:fld>
            <a:endParaRPr lang="fr-FR"/>
          </a:p>
        </p:txBody>
      </p:sp>
    </p:spTree>
    <p:extLst>
      <p:ext uri="{BB962C8B-B14F-4D97-AF65-F5344CB8AC3E}">
        <p14:creationId xmlns:p14="http://schemas.microsoft.com/office/powerpoint/2010/main" val="232069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A518C7A-790E-449B-BA73-8CA24216D11F}" type="datetimeFigureOut">
              <a:rPr lang="fr-FR" smtClean="0"/>
              <a:t>30/03/2020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3BF2F37-80A4-4473-89BF-09C6B93F0040}" type="slidenum">
              <a:rPr lang="fr-FR" smtClean="0"/>
              <a:t>‹N°›</a:t>
            </a:fld>
            <a:endParaRPr lang="fr-FR"/>
          </a:p>
        </p:txBody>
      </p:sp>
    </p:spTree>
    <p:extLst>
      <p:ext uri="{BB962C8B-B14F-4D97-AF65-F5344CB8AC3E}">
        <p14:creationId xmlns:p14="http://schemas.microsoft.com/office/powerpoint/2010/main" val="987260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18C7A-790E-449B-BA73-8CA24216D11F}" type="datetimeFigureOut">
              <a:rPr lang="fr-FR" smtClean="0"/>
              <a:t>30/03/2020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3BF2F37-80A4-4473-89BF-09C6B93F0040}" type="slidenum">
              <a:rPr lang="fr-FR" smtClean="0"/>
              <a:t>‹N°›</a:t>
            </a:fld>
            <a:endParaRPr lang="fr-FR"/>
          </a:p>
        </p:txBody>
      </p:sp>
    </p:spTree>
    <p:extLst>
      <p:ext uri="{BB962C8B-B14F-4D97-AF65-F5344CB8AC3E}">
        <p14:creationId xmlns:p14="http://schemas.microsoft.com/office/powerpoint/2010/main" val="203557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A518C7A-790E-449B-BA73-8CA24216D11F}" type="datetimeFigureOut">
              <a:rPr lang="fr-FR" smtClean="0"/>
              <a:t>30/03/2020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BF2F37-80A4-4473-89BF-09C6B93F0040}" type="slidenum">
              <a:rPr lang="fr-FR" smtClean="0"/>
              <a:t>‹N°›</a:t>
            </a:fld>
            <a:endParaRPr lang="fr-FR"/>
          </a:p>
        </p:txBody>
      </p:sp>
    </p:spTree>
    <p:extLst>
      <p:ext uri="{BB962C8B-B14F-4D97-AF65-F5344CB8AC3E}">
        <p14:creationId xmlns:p14="http://schemas.microsoft.com/office/powerpoint/2010/main" val="145849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A518C7A-790E-449B-BA73-8CA24216D11F}" type="datetimeFigureOut">
              <a:rPr lang="fr-FR" smtClean="0"/>
              <a:t>30/03/2020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BF2F37-80A4-4473-89BF-09C6B93F0040}" type="slidenum">
              <a:rPr lang="fr-FR" smtClean="0"/>
              <a:t>‹N°›</a:t>
            </a:fld>
            <a:endParaRPr lang="fr-FR"/>
          </a:p>
        </p:txBody>
      </p:sp>
    </p:spTree>
    <p:extLst>
      <p:ext uri="{BB962C8B-B14F-4D97-AF65-F5344CB8AC3E}">
        <p14:creationId xmlns:p14="http://schemas.microsoft.com/office/powerpoint/2010/main" val="151707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518C7A-790E-449B-BA73-8CA24216D11F}" type="datetimeFigureOut">
              <a:rPr lang="fr-FR" smtClean="0"/>
              <a:t>30/03/2020</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3BF2F37-80A4-4473-89BF-09C6B93F0040}" type="slidenum">
              <a:rPr lang="fr-FR" smtClean="0"/>
              <a:t>‹N°›</a:t>
            </a:fld>
            <a:endParaRPr lang="fr-FR"/>
          </a:p>
        </p:txBody>
      </p:sp>
    </p:spTree>
    <p:extLst>
      <p:ext uri="{BB962C8B-B14F-4D97-AF65-F5344CB8AC3E}">
        <p14:creationId xmlns:p14="http://schemas.microsoft.com/office/powerpoint/2010/main" val="382733830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err="1"/>
              <a:t>Integrating</a:t>
            </a:r>
            <a:r>
              <a:rPr lang="fr-FR" dirty="0"/>
              <a:t> </a:t>
            </a:r>
            <a:r>
              <a:rPr lang="fr-FR" dirty="0" err="1"/>
              <a:t>Assessment</a:t>
            </a:r>
            <a:r>
              <a:rPr lang="fr-FR" dirty="0"/>
              <a:t> for Learning in the EFL Class</a:t>
            </a:r>
            <a:br>
              <a:rPr lang="fr-FR" dirty="0"/>
            </a:br>
            <a:r>
              <a:rPr lang="fr-FR" dirty="0"/>
              <a:t>                  </a:t>
            </a:r>
            <a:r>
              <a:rPr lang="fr-FR" sz="2000" dirty="0" err="1"/>
              <a:t>Guelmim</a:t>
            </a:r>
            <a:r>
              <a:rPr lang="fr-FR" sz="2000" dirty="0"/>
              <a:t> </a:t>
            </a:r>
            <a:r>
              <a:rPr lang="fr-FR" sz="2000" dirty="0" err="1"/>
              <a:t>December</a:t>
            </a:r>
            <a:r>
              <a:rPr lang="fr-FR" sz="2000" dirty="0"/>
              <a:t> 24th, 2016</a:t>
            </a:r>
            <a:br>
              <a:rPr lang="fr-FR" sz="2000" dirty="0"/>
            </a:br>
            <a:r>
              <a:rPr lang="fr-FR" sz="2000" dirty="0"/>
              <a:t>                                                                      aberwil@yahoo.fr</a:t>
            </a:r>
            <a:endParaRPr lang="fr-FR" dirty="0"/>
          </a:p>
        </p:txBody>
      </p:sp>
      <p:sp>
        <p:nvSpPr>
          <p:cNvPr id="3" name="Sous-titre 2"/>
          <p:cNvSpPr>
            <a:spLocks noGrp="1"/>
          </p:cNvSpPr>
          <p:nvPr>
            <p:ph type="subTitle" idx="1"/>
          </p:nvPr>
        </p:nvSpPr>
        <p:spPr>
          <a:xfrm>
            <a:off x="-218494" y="6469568"/>
            <a:ext cx="7766936" cy="1096899"/>
          </a:xfrm>
        </p:spPr>
        <p:txBody>
          <a:bodyPr/>
          <a:lstStyle/>
          <a:p>
            <a:r>
              <a:rPr lang="fr-FR" dirty="0" smtClean="0">
                <a:solidFill>
                  <a:srgbClr val="0070C0"/>
                </a:solidFill>
              </a:rPr>
              <a:t>By the </a:t>
            </a:r>
            <a:r>
              <a:rPr lang="fr-FR" dirty="0" err="1" smtClean="0">
                <a:solidFill>
                  <a:srgbClr val="0070C0"/>
                </a:solidFill>
              </a:rPr>
              <a:t>supervisor</a:t>
            </a:r>
            <a:r>
              <a:rPr lang="fr-FR" dirty="0" smtClean="0">
                <a:solidFill>
                  <a:srgbClr val="0070C0"/>
                </a:solidFill>
              </a:rPr>
              <a:t> Mr. </a:t>
            </a:r>
            <a:r>
              <a:rPr lang="fr-FR" dirty="0" err="1" smtClean="0">
                <a:solidFill>
                  <a:srgbClr val="0070C0"/>
                </a:solidFill>
              </a:rPr>
              <a:t>Lahcen</a:t>
            </a:r>
            <a:r>
              <a:rPr lang="fr-FR" dirty="0" smtClean="0">
                <a:solidFill>
                  <a:srgbClr val="0070C0"/>
                </a:solidFill>
              </a:rPr>
              <a:t> </a:t>
            </a:r>
            <a:r>
              <a:rPr lang="fr-FR" dirty="0" err="1" smtClean="0">
                <a:solidFill>
                  <a:srgbClr val="0070C0"/>
                </a:solidFill>
              </a:rPr>
              <a:t>Aberwil</a:t>
            </a:r>
            <a:endParaRPr lang="fr-FR" dirty="0">
              <a:solidFill>
                <a:srgbClr val="0070C0"/>
              </a:solidFill>
            </a:endParaRPr>
          </a:p>
        </p:txBody>
      </p:sp>
    </p:spTree>
    <p:extLst>
      <p:ext uri="{BB962C8B-B14F-4D97-AF65-F5344CB8AC3E}">
        <p14:creationId xmlns:p14="http://schemas.microsoft.com/office/powerpoint/2010/main" val="312791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0" indent="0">
              <a:buNone/>
            </a:pPr>
            <a:r>
              <a:rPr lang="fr-FR" dirty="0"/>
              <a:t> </a:t>
            </a:r>
            <a:r>
              <a:rPr lang="fr-FR" dirty="0" err="1"/>
              <a:t>Strategy</a:t>
            </a:r>
            <a:r>
              <a:rPr lang="fr-FR" dirty="0"/>
              <a:t> 2:</a:t>
            </a:r>
          </a:p>
          <a:p>
            <a:pPr marL="0" indent="0">
              <a:buNone/>
            </a:pPr>
            <a:endParaRPr lang="fr-FR" dirty="0"/>
          </a:p>
          <a:p>
            <a:pPr marL="0" indent="0">
              <a:buNone/>
            </a:pPr>
            <a:r>
              <a:rPr lang="fr-FR" sz="2400" dirty="0"/>
              <a:t>      Effective </a:t>
            </a:r>
            <a:r>
              <a:rPr lang="fr-FR" sz="2400" dirty="0" err="1"/>
              <a:t>Questioning</a:t>
            </a:r>
            <a:r>
              <a:rPr lang="fr-FR" dirty="0"/>
              <a:t> (good questions cause </a:t>
            </a:r>
            <a:r>
              <a:rPr lang="fr-FR" dirty="0" err="1"/>
              <a:t>thinking</a:t>
            </a:r>
            <a:r>
              <a:rPr lang="fr-FR" dirty="0"/>
              <a:t>)</a:t>
            </a:r>
          </a:p>
          <a:p>
            <a:pPr marL="0" indent="0">
              <a:buNone/>
            </a:pPr>
            <a:r>
              <a:rPr lang="fr-FR" dirty="0"/>
              <a:t>*  </a:t>
            </a:r>
            <a:r>
              <a:rPr lang="fr-FR" dirty="0" err="1"/>
              <a:t>Ask</a:t>
            </a:r>
            <a:r>
              <a:rPr lang="fr-FR" dirty="0"/>
              <a:t> </a:t>
            </a:r>
            <a:r>
              <a:rPr lang="fr-FR" dirty="0" err="1"/>
              <a:t>fewer</a:t>
            </a:r>
            <a:r>
              <a:rPr lang="fr-FR" dirty="0"/>
              <a:t> and relevant questions</a:t>
            </a:r>
          </a:p>
          <a:p>
            <a:pPr marL="0" indent="0">
              <a:buNone/>
            </a:pPr>
            <a:r>
              <a:rPr lang="fr-FR" dirty="0"/>
              <a:t>* </a:t>
            </a:r>
            <a:r>
              <a:rPr lang="fr-FR" dirty="0" err="1"/>
              <a:t>Raise</a:t>
            </a:r>
            <a:r>
              <a:rPr lang="fr-FR" dirty="0"/>
              <a:t> the </a:t>
            </a:r>
            <a:r>
              <a:rPr lang="fr-FR" dirty="0" err="1"/>
              <a:t>quality</a:t>
            </a:r>
            <a:r>
              <a:rPr lang="fr-FR" dirty="0"/>
              <a:t> of questions (open-</a:t>
            </a:r>
            <a:r>
              <a:rPr lang="fr-FR" dirty="0" err="1"/>
              <a:t>ended</a:t>
            </a:r>
            <a:r>
              <a:rPr lang="fr-FR" dirty="0"/>
              <a:t> questions lead to more </a:t>
            </a:r>
            <a:r>
              <a:rPr lang="fr-FR" dirty="0" err="1"/>
              <a:t>thinking</a:t>
            </a:r>
            <a:r>
              <a:rPr lang="fr-FR" dirty="0"/>
              <a:t> and </a:t>
            </a:r>
            <a:r>
              <a:rPr lang="fr-FR" dirty="0" err="1"/>
              <a:t>involvement</a:t>
            </a:r>
            <a:endParaRPr lang="fr-FR" dirty="0"/>
          </a:p>
          <a:p>
            <a:pPr marL="0" indent="0">
              <a:buNone/>
            </a:pPr>
            <a:r>
              <a:rPr lang="fr-FR" dirty="0"/>
              <a:t>* </a:t>
            </a:r>
            <a:r>
              <a:rPr lang="fr-FR" dirty="0" err="1"/>
              <a:t>Give</a:t>
            </a:r>
            <a:r>
              <a:rPr lang="fr-FR" dirty="0"/>
              <a:t> </a:t>
            </a:r>
            <a:r>
              <a:rPr lang="fr-FR" dirty="0" err="1"/>
              <a:t>students</a:t>
            </a:r>
            <a:r>
              <a:rPr lang="fr-FR" dirty="0"/>
              <a:t> time to </a:t>
            </a:r>
            <a:r>
              <a:rPr lang="fr-FR" dirty="0" err="1"/>
              <a:t>think</a:t>
            </a:r>
            <a:r>
              <a:rPr lang="fr-FR" dirty="0"/>
              <a:t> (</a:t>
            </a:r>
            <a:r>
              <a:rPr lang="fr-FR" dirty="0" err="1"/>
              <a:t>wait</a:t>
            </a:r>
            <a:r>
              <a:rPr lang="fr-FR" dirty="0"/>
              <a:t>/</a:t>
            </a:r>
            <a:r>
              <a:rPr lang="fr-FR" dirty="0" err="1"/>
              <a:t>thinking</a:t>
            </a:r>
            <a:r>
              <a:rPr lang="fr-FR" dirty="0"/>
              <a:t> time)</a:t>
            </a:r>
          </a:p>
          <a:p>
            <a:pPr marL="0" indent="0">
              <a:buNone/>
            </a:pPr>
            <a:r>
              <a:rPr lang="fr-FR" dirty="0"/>
              <a:t>* </a:t>
            </a:r>
            <a:r>
              <a:rPr lang="fr-FR" dirty="0" err="1"/>
              <a:t>Avoid</a:t>
            </a:r>
            <a:r>
              <a:rPr lang="fr-FR" dirty="0"/>
              <a:t> </a:t>
            </a:r>
            <a:r>
              <a:rPr lang="fr-FR" dirty="0" err="1"/>
              <a:t>shotgun</a:t>
            </a:r>
            <a:r>
              <a:rPr lang="fr-FR" dirty="0"/>
              <a:t> </a:t>
            </a:r>
            <a:r>
              <a:rPr lang="fr-FR" dirty="0" err="1"/>
              <a:t>questioning</a:t>
            </a:r>
            <a:endParaRPr lang="fr-FR" dirty="0"/>
          </a:p>
          <a:p>
            <a:pPr marL="0" indent="0">
              <a:buNone/>
            </a:pPr>
            <a:r>
              <a:rPr lang="fr-FR" dirty="0"/>
              <a:t>* Use no hands up </a:t>
            </a:r>
            <a:r>
              <a:rPr lang="fr-FR" dirty="0" err="1"/>
              <a:t>except</a:t>
            </a:r>
            <a:r>
              <a:rPr lang="fr-FR" dirty="0"/>
              <a:t> </a:t>
            </a:r>
            <a:r>
              <a:rPr lang="fr-FR" dirty="0" err="1"/>
              <a:t>when</a:t>
            </a:r>
            <a:r>
              <a:rPr lang="fr-FR" dirty="0"/>
              <a:t> </a:t>
            </a:r>
            <a:r>
              <a:rPr lang="fr-FR" dirty="0" err="1"/>
              <a:t>asking</a:t>
            </a:r>
            <a:r>
              <a:rPr lang="fr-FR" dirty="0"/>
              <a:t> a question</a:t>
            </a:r>
          </a:p>
          <a:p>
            <a:pPr marL="0" indent="0">
              <a:buNone/>
            </a:pPr>
            <a:r>
              <a:rPr lang="fr-FR" dirty="0"/>
              <a:t>* Encourage </a:t>
            </a:r>
            <a:r>
              <a:rPr lang="fr-FR" dirty="0" err="1"/>
              <a:t>student</a:t>
            </a:r>
            <a:r>
              <a:rPr lang="fr-FR" dirty="0"/>
              <a:t> </a:t>
            </a:r>
            <a:r>
              <a:rPr lang="fr-FR" dirty="0" err="1"/>
              <a:t>questioning</a:t>
            </a: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p:txBody>
      </p:sp>
    </p:spTree>
    <p:extLst>
      <p:ext uri="{BB962C8B-B14F-4D97-AF65-F5344CB8AC3E}">
        <p14:creationId xmlns:p14="http://schemas.microsoft.com/office/powerpoint/2010/main" val="89687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25000" lnSpcReduction="20000"/>
          </a:bodyPr>
          <a:lstStyle/>
          <a:p>
            <a:pPr marL="0" indent="0">
              <a:buNone/>
            </a:pPr>
            <a:r>
              <a:rPr lang="fr-FR" sz="4000" dirty="0">
                <a:latin typeface="Arial" panose="020B0604020202020204" pitchFamily="34" charset="0"/>
                <a:cs typeface="Arial" panose="020B0604020202020204" pitchFamily="34" charset="0"/>
              </a:rPr>
              <a:t> </a:t>
            </a:r>
            <a:r>
              <a:rPr lang="fr-FR" sz="5500" dirty="0" err="1">
                <a:latin typeface="Arial" panose="020B0604020202020204" pitchFamily="34" charset="0"/>
                <a:cs typeface="Arial" panose="020B0604020202020204" pitchFamily="34" charset="0"/>
              </a:rPr>
              <a:t>Strategy</a:t>
            </a:r>
            <a:r>
              <a:rPr lang="fr-FR" sz="5500" dirty="0">
                <a:latin typeface="Arial" panose="020B0604020202020204" pitchFamily="34" charset="0"/>
                <a:cs typeface="Arial" panose="020B0604020202020204" pitchFamily="34" charset="0"/>
              </a:rPr>
              <a:t> 3                       </a:t>
            </a:r>
          </a:p>
          <a:p>
            <a:pPr marL="0" indent="0">
              <a:buNone/>
            </a:pPr>
            <a:r>
              <a:rPr lang="fr-FR" sz="7200" dirty="0">
                <a:latin typeface="Arial" panose="020B0604020202020204" pitchFamily="34" charset="0"/>
                <a:cs typeface="Arial" panose="020B0604020202020204" pitchFamily="34" charset="0"/>
              </a:rPr>
              <a:t>        Effective feedback </a:t>
            </a:r>
            <a:r>
              <a:rPr lang="fr-FR" sz="5500" dirty="0">
                <a:latin typeface="Arial" panose="020B0604020202020204" pitchFamily="34" charset="0"/>
                <a:cs typeface="Arial" panose="020B0604020202020204" pitchFamily="34" charset="0"/>
              </a:rPr>
              <a:t>(good feedback </a:t>
            </a:r>
            <a:r>
              <a:rPr lang="fr-FR" sz="5500" dirty="0" err="1">
                <a:latin typeface="Arial" panose="020B0604020202020204" pitchFamily="34" charset="0"/>
                <a:cs typeface="Arial" panose="020B0604020202020204" pitchFamily="34" charset="0"/>
              </a:rPr>
              <a:t>helps</a:t>
            </a:r>
            <a:r>
              <a:rPr lang="fr-FR" sz="5500" dirty="0">
                <a:latin typeface="Arial" panose="020B0604020202020204" pitchFamily="34" charset="0"/>
                <a:cs typeface="Arial" panose="020B0604020202020204" pitchFamily="34" charset="0"/>
              </a:rPr>
              <a:t> </a:t>
            </a:r>
            <a:r>
              <a:rPr lang="fr-FR" sz="5500" dirty="0" err="1">
                <a:latin typeface="Arial" panose="020B0604020202020204" pitchFamily="34" charset="0"/>
                <a:cs typeface="Arial" panose="020B0604020202020204" pitchFamily="34" charset="0"/>
              </a:rPr>
              <a:t>learners</a:t>
            </a:r>
            <a:r>
              <a:rPr lang="fr-FR" sz="5500" dirty="0">
                <a:latin typeface="Arial" panose="020B0604020202020204" pitchFamily="34" charset="0"/>
                <a:cs typeface="Arial" panose="020B0604020202020204" pitchFamily="34" charset="0"/>
              </a:rPr>
              <a:t> move </a:t>
            </a:r>
            <a:r>
              <a:rPr lang="fr-FR" sz="5500" dirty="0" err="1">
                <a:latin typeface="Arial" panose="020B0604020202020204" pitchFamily="34" charset="0"/>
                <a:cs typeface="Arial" panose="020B0604020202020204" pitchFamily="34" charset="0"/>
              </a:rPr>
              <a:t>forward</a:t>
            </a:r>
            <a:r>
              <a:rPr lang="fr-FR" sz="5500" dirty="0">
                <a:latin typeface="Arial" panose="020B0604020202020204" pitchFamily="34" charset="0"/>
                <a:cs typeface="Arial" panose="020B0604020202020204" pitchFamily="34" charset="0"/>
              </a:rPr>
              <a:t> in </a:t>
            </a:r>
            <a:r>
              <a:rPr lang="fr-FR" sz="5500" dirty="0" err="1">
                <a:latin typeface="Arial" panose="020B0604020202020204" pitchFamily="34" charset="0"/>
                <a:cs typeface="Arial" panose="020B0604020202020204" pitchFamily="34" charset="0"/>
              </a:rPr>
              <a:t>their</a:t>
            </a:r>
            <a:r>
              <a:rPr lang="fr-FR" sz="5500" dirty="0">
                <a:latin typeface="Arial" panose="020B0604020202020204" pitchFamily="34" charset="0"/>
                <a:cs typeface="Arial" panose="020B0604020202020204" pitchFamily="34" charset="0"/>
              </a:rPr>
              <a:t> </a:t>
            </a:r>
            <a:r>
              <a:rPr lang="fr-FR" sz="5500" dirty="0" err="1">
                <a:latin typeface="Arial" panose="020B0604020202020204" pitchFamily="34" charset="0"/>
                <a:cs typeface="Arial" panose="020B0604020202020204" pitchFamily="34" charset="0"/>
              </a:rPr>
              <a:t>learning</a:t>
            </a:r>
            <a:r>
              <a:rPr lang="fr-FR" sz="5500" dirty="0">
                <a:latin typeface="Arial" panose="020B0604020202020204" pitchFamily="34" charset="0"/>
                <a:cs typeface="Arial" panose="020B0604020202020204" pitchFamily="34" charset="0"/>
              </a:rPr>
              <a:t>)</a:t>
            </a:r>
          </a:p>
          <a:p>
            <a:pPr>
              <a:buFontTx/>
              <a:buChar char="-"/>
            </a:pPr>
            <a:r>
              <a:rPr lang="fr-FR" sz="5500" dirty="0">
                <a:latin typeface="Arial" panose="020B0604020202020204" pitchFamily="34" charset="0"/>
                <a:cs typeface="Arial" panose="020B0604020202020204" pitchFamily="34" charset="0"/>
              </a:rPr>
              <a:t>Feedback </a:t>
            </a:r>
            <a:r>
              <a:rPr lang="fr-FR" sz="5500" dirty="0" err="1">
                <a:latin typeface="Arial" panose="020B0604020202020204" pitchFamily="34" charset="0"/>
                <a:cs typeface="Arial" panose="020B0604020202020204" pitchFamily="34" charset="0"/>
              </a:rPr>
              <a:t>is</a:t>
            </a:r>
            <a:r>
              <a:rPr lang="fr-FR" sz="5500" dirty="0">
                <a:latin typeface="Arial" panose="020B0604020202020204" pitchFamily="34" charset="0"/>
                <a:cs typeface="Arial" panose="020B0604020202020204" pitchFamily="34" charset="0"/>
              </a:rPr>
              <a:t> oral and </a:t>
            </a:r>
            <a:r>
              <a:rPr lang="fr-FR" sz="5500" dirty="0" err="1">
                <a:latin typeface="Arial" panose="020B0604020202020204" pitchFamily="34" charset="0"/>
                <a:cs typeface="Arial" panose="020B0604020202020204" pitchFamily="34" charset="0"/>
              </a:rPr>
              <a:t>written</a:t>
            </a:r>
            <a:endParaRPr lang="fr-FR" sz="5500" dirty="0">
              <a:latin typeface="Arial" panose="020B0604020202020204" pitchFamily="34" charset="0"/>
              <a:cs typeface="Arial" panose="020B0604020202020204" pitchFamily="34" charset="0"/>
            </a:endParaRPr>
          </a:p>
          <a:p>
            <a:pPr>
              <a:buFontTx/>
              <a:buChar char="-"/>
            </a:pPr>
            <a:r>
              <a:rPr lang="fr-FR" sz="5500" dirty="0" err="1">
                <a:latin typeface="Arial" panose="020B0604020202020204" pitchFamily="34" charset="0"/>
                <a:cs typeface="Arial" panose="020B0604020202020204" pitchFamily="34" charset="0"/>
              </a:rPr>
              <a:t>Ensure</a:t>
            </a:r>
            <a:r>
              <a:rPr lang="fr-FR" sz="5500" dirty="0">
                <a:latin typeface="Arial" panose="020B0604020202020204" pitchFamily="34" charset="0"/>
                <a:cs typeface="Arial" panose="020B0604020202020204" pitchFamily="34" charset="0"/>
              </a:rPr>
              <a:t> </a:t>
            </a:r>
            <a:r>
              <a:rPr lang="fr-FR" sz="5500" dirty="0" err="1">
                <a:latin typeface="Arial" panose="020B0604020202020204" pitchFamily="34" charset="0"/>
                <a:cs typeface="Arial" panose="020B0604020202020204" pitchFamily="34" charset="0"/>
              </a:rPr>
              <a:t>students</a:t>
            </a:r>
            <a:r>
              <a:rPr lang="fr-FR" sz="5500" dirty="0">
                <a:latin typeface="Arial" panose="020B0604020202020204" pitchFamily="34" charset="0"/>
                <a:cs typeface="Arial" panose="020B0604020202020204" pitchFamily="34" charset="0"/>
              </a:rPr>
              <a:t> know the </a:t>
            </a:r>
            <a:r>
              <a:rPr lang="fr-FR" sz="5500" dirty="0" err="1">
                <a:latin typeface="Arial" panose="020B0604020202020204" pitchFamily="34" charset="0"/>
                <a:cs typeface="Arial" panose="020B0604020202020204" pitchFamily="34" charset="0"/>
              </a:rPr>
              <a:t>criteria</a:t>
            </a:r>
            <a:r>
              <a:rPr lang="fr-FR" sz="5500" dirty="0">
                <a:latin typeface="Arial" panose="020B0604020202020204" pitchFamily="34" charset="0"/>
                <a:cs typeface="Arial" panose="020B0604020202020204" pitchFamily="34" charset="0"/>
              </a:rPr>
              <a:t> as </a:t>
            </a:r>
            <a:r>
              <a:rPr lang="fr-FR" sz="5500" dirty="0" err="1">
                <a:latin typeface="Arial" panose="020B0604020202020204" pitchFamily="34" charset="0"/>
                <a:cs typeface="Arial" panose="020B0604020202020204" pitchFamily="34" charset="0"/>
              </a:rPr>
              <a:t>they</a:t>
            </a:r>
            <a:r>
              <a:rPr lang="fr-FR" sz="5500" dirty="0">
                <a:latin typeface="Arial" panose="020B0604020202020204" pitchFamily="34" charset="0"/>
                <a:cs typeface="Arial" panose="020B0604020202020204" pitchFamily="34" charset="0"/>
              </a:rPr>
              <a:t> engage in a </a:t>
            </a:r>
            <a:r>
              <a:rPr lang="fr-FR" sz="5500" dirty="0" err="1">
                <a:latin typeface="Arial" panose="020B0604020202020204" pitchFamily="34" charset="0"/>
                <a:cs typeface="Arial" panose="020B0604020202020204" pitchFamily="34" charset="0"/>
              </a:rPr>
              <a:t>task</a:t>
            </a:r>
            <a:endParaRPr lang="fr-FR" sz="5500" dirty="0">
              <a:latin typeface="Arial" panose="020B0604020202020204" pitchFamily="34" charset="0"/>
              <a:cs typeface="Arial" panose="020B0604020202020204" pitchFamily="34" charset="0"/>
            </a:endParaRPr>
          </a:p>
          <a:p>
            <a:pPr>
              <a:buFontTx/>
              <a:buChar char="-"/>
            </a:pPr>
            <a:r>
              <a:rPr lang="fr-FR" sz="5500" dirty="0" err="1">
                <a:latin typeface="Arial" panose="020B0604020202020204" pitchFamily="34" charset="0"/>
                <a:cs typeface="Arial" panose="020B0604020202020204" pitchFamily="34" charset="0"/>
              </a:rPr>
              <a:t>Give</a:t>
            </a:r>
            <a:r>
              <a:rPr lang="fr-FR" sz="5500" dirty="0">
                <a:latin typeface="Arial" panose="020B0604020202020204" pitchFamily="34" charset="0"/>
                <a:cs typeface="Arial" panose="020B0604020202020204" pitchFamily="34" charset="0"/>
              </a:rPr>
              <a:t> </a:t>
            </a:r>
            <a:r>
              <a:rPr lang="fr-FR" sz="5500" dirty="0" err="1">
                <a:latin typeface="Arial" panose="020B0604020202020204" pitchFamily="34" charset="0"/>
                <a:cs typeface="Arial" panose="020B0604020202020204" pitchFamily="34" charset="0"/>
              </a:rPr>
              <a:t>quality</a:t>
            </a:r>
            <a:r>
              <a:rPr lang="fr-FR" sz="5500" dirty="0">
                <a:latin typeface="Arial" panose="020B0604020202020204" pitchFamily="34" charset="0"/>
                <a:cs typeface="Arial" panose="020B0604020202020204" pitchFamily="34" charset="0"/>
              </a:rPr>
              <a:t> feedback:</a:t>
            </a:r>
          </a:p>
          <a:p>
            <a:pPr marL="0" indent="0">
              <a:buNone/>
            </a:pPr>
            <a:r>
              <a:rPr lang="fr-FR" sz="5500" dirty="0">
                <a:latin typeface="Arial" panose="020B0604020202020204" pitchFamily="34" charset="0"/>
                <a:cs typeface="Arial" panose="020B0604020202020204" pitchFamily="34" charset="0"/>
              </a:rPr>
              <a:t>         * </a:t>
            </a:r>
            <a:r>
              <a:rPr lang="fr-FR" sz="5500" dirty="0" err="1">
                <a:latin typeface="Arial" panose="020B0604020202020204" pitchFamily="34" charset="0"/>
                <a:cs typeface="Arial" panose="020B0604020202020204" pitchFamily="34" charset="0"/>
              </a:rPr>
              <a:t>highlight</a:t>
            </a:r>
            <a:r>
              <a:rPr lang="fr-FR" sz="5500" dirty="0">
                <a:latin typeface="Arial" panose="020B0604020202020204" pitchFamily="34" charset="0"/>
                <a:cs typeface="Arial" panose="020B0604020202020204" pitchFamily="34" charset="0"/>
              </a:rPr>
              <a:t> </a:t>
            </a:r>
            <a:r>
              <a:rPr lang="fr-FR" sz="5500" dirty="0" err="1">
                <a:latin typeface="Arial" panose="020B0604020202020204" pitchFamily="34" charset="0"/>
                <a:cs typeface="Arial" panose="020B0604020202020204" pitchFamily="34" charset="0"/>
              </a:rPr>
              <a:t>success</a:t>
            </a:r>
            <a:endParaRPr lang="fr-FR" sz="5500" dirty="0">
              <a:latin typeface="Arial" panose="020B0604020202020204" pitchFamily="34" charset="0"/>
              <a:cs typeface="Arial" panose="020B0604020202020204" pitchFamily="34" charset="0"/>
            </a:endParaRPr>
          </a:p>
          <a:p>
            <a:pPr marL="0" indent="0">
              <a:buNone/>
            </a:pPr>
            <a:r>
              <a:rPr lang="fr-FR" sz="5500" dirty="0">
                <a:latin typeface="Arial" panose="020B0604020202020204" pitchFamily="34" charset="0"/>
                <a:cs typeface="Arial" panose="020B0604020202020204" pitchFamily="34" charset="0"/>
              </a:rPr>
              <a:t>          * </a:t>
            </a:r>
            <a:r>
              <a:rPr lang="fr-FR" sz="5500" dirty="0" err="1">
                <a:latin typeface="Arial" panose="020B0604020202020204" pitchFamily="34" charset="0"/>
                <a:cs typeface="Arial" panose="020B0604020202020204" pitchFamily="34" charset="0"/>
              </a:rPr>
              <a:t>identify</a:t>
            </a:r>
            <a:r>
              <a:rPr lang="fr-FR" sz="5500" dirty="0">
                <a:latin typeface="Arial" panose="020B0604020202020204" pitchFamily="34" charset="0"/>
                <a:cs typeface="Arial" panose="020B0604020202020204" pitchFamily="34" charset="0"/>
              </a:rPr>
              <a:t> an area for </a:t>
            </a:r>
            <a:r>
              <a:rPr lang="fr-FR" sz="5500" dirty="0" err="1">
                <a:latin typeface="Arial" panose="020B0604020202020204" pitchFamily="34" charset="0"/>
                <a:cs typeface="Arial" panose="020B0604020202020204" pitchFamily="34" charset="0"/>
              </a:rPr>
              <a:t>improvement</a:t>
            </a:r>
            <a:endParaRPr lang="fr-FR" sz="5500" dirty="0">
              <a:latin typeface="Arial" panose="020B0604020202020204" pitchFamily="34" charset="0"/>
              <a:cs typeface="Arial" panose="020B0604020202020204" pitchFamily="34" charset="0"/>
            </a:endParaRPr>
          </a:p>
          <a:p>
            <a:pPr marL="0" indent="0">
              <a:buNone/>
            </a:pPr>
            <a:r>
              <a:rPr lang="fr-FR" sz="5500" dirty="0">
                <a:latin typeface="Arial" panose="020B0604020202020204" pitchFamily="34" charset="0"/>
                <a:cs typeface="Arial" panose="020B0604020202020204" pitchFamily="34" charset="0"/>
              </a:rPr>
              <a:t>           * </a:t>
            </a:r>
            <a:r>
              <a:rPr lang="fr-FR" sz="5500" dirty="0" err="1">
                <a:latin typeface="Arial" panose="020B0604020202020204" pitchFamily="34" charset="0"/>
                <a:cs typeface="Arial" panose="020B0604020202020204" pitchFamily="34" charset="0"/>
              </a:rPr>
              <a:t>give</a:t>
            </a:r>
            <a:r>
              <a:rPr lang="fr-FR" sz="5500" dirty="0">
                <a:latin typeface="Arial" panose="020B0604020202020204" pitchFamily="34" charset="0"/>
                <a:cs typeface="Arial" panose="020B0604020202020204" pitchFamily="34" charset="0"/>
              </a:rPr>
              <a:t> an </a:t>
            </a:r>
            <a:r>
              <a:rPr lang="fr-FR" sz="5500" dirty="0" err="1">
                <a:latin typeface="Arial" panose="020B0604020202020204" pitchFamily="34" charset="0"/>
                <a:cs typeface="Arial" panose="020B0604020202020204" pitchFamily="34" charset="0"/>
              </a:rPr>
              <a:t>improvement</a:t>
            </a:r>
            <a:r>
              <a:rPr lang="fr-FR" sz="5500" dirty="0">
                <a:latin typeface="Arial" panose="020B0604020202020204" pitchFamily="34" charset="0"/>
                <a:cs typeface="Arial" panose="020B0604020202020204" pitchFamily="34" charset="0"/>
              </a:rPr>
              <a:t> suggestion</a:t>
            </a:r>
          </a:p>
          <a:p>
            <a:pPr marL="0" indent="0">
              <a:buNone/>
            </a:pPr>
            <a:r>
              <a:rPr lang="fr-FR" sz="5500" dirty="0">
                <a:latin typeface="Arial" panose="020B0604020202020204" pitchFamily="34" charset="0"/>
                <a:cs typeface="Arial" panose="020B0604020202020204" pitchFamily="34" charset="0"/>
              </a:rPr>
              <a:t>           * </a:t>
            </a:r>
            <a:r>
              <a:rPr lang="fr-FR" sz="5500" dirty="0" err="1">
                <a:latin typeface="Arial" panose="020B0604020202020204" pitchFamily="34" charset="0"/>
                <a:cs typeface="Arial" panose="020B0604020202020204" pitchFamily="34" charset="0"/>
              </a:rPr>
              <a:t>give</a:t>
            </a:r>
            <a:r>
              <a:rPr lang="fr-FR" sz="5500" dirty="0">
                <a:latin typeface="Arial" panose="020B0604020202020204" pitchFamily="34" charset="0"/>
                <a:cs typeface="Arial" panose="020B0604020202020204" pitchFamily="34" charset="0"/>
              </a:rPr>
              <a:t> </a:t>
            </a:r>
            <a:r>
              <a:rPr lang="fr-FR" sz="5500" dirty="0" err="1">
                <a:latin typeface="Arial" panose="020B0604020202020204" pitchFamily="34" charset="0"/>
                <a:cs typeface="Arial" panose="020B0604020202020204" pitchFamily="34" charset="0"/>
              </a:rPr>
              <a:t>students</a:t>
            </a:r>
            <a:r>
              <a:rPr lang="fr-FR" sz="5500" dirty="0">
                <a:latin typeface="Arial" panose="020B0604020202020204" pitchFamily="34" charset="0"/>
                <a:cs typeface="Arial" panose="020B0604020202020204" pitchFamily="34" charset="0"/>
              </a:rPr>
              <a:t> time to </a:t>
            </a:r>
            <a:r>
              <a:rPr lang="fr-FR" sz="5500" dirty="0" err="1">
                <a:latin typeface="Arial" panose="020B0604020202020204" pitchFamily="34" charset="0"/>
                <a:cs typeface="Arial" panose="020B0604020202020204" pitchFamily="34" charset="0"/>
              </a:rPr>
              <a:t>proces</a:t>
            </a:r>
            <a:r>
              <a:rPr lang="fr-FR" sz="5500" dirty="0">
                <a:latin typeface="Arial" panose="020B0604020202020204" pitchFamily="34" charset="0"/>
                <a:cs typeface="Arial" panose="020B0604020202020204" pitchFamily="34" charset="0"/>
              </a:rPr>
              <a:t> feedback and </a:t>
            </a:r>
            <a:r>
              <a:rPr lang="fr-FR" sz="5500" dirty="0" err="1">
                <a:latin typeface="Arial" panose="020B0604020202020204" pitchFamily="34" charset="0"/>
                <a:cs typeface="Arial" panose="020B0604020202020204" pitchFamily="34" charset="0"/>
              </a:rPr>
              <a:t>act</a:t>
            </a:r>
            <a:r>
              <a:rPr lang="fr-FR" sz="5500" dirty="0">
                <a:latin typeface="Arial" panose="020B0604020202020204" pitchFamily="34" charset="0"/>
                <a:cs typeface="Arial" panose="020B0604020202020204" pitchFamily="34" charset="0"/>
              </a:rPr>
              <a:t> on </a:t>
            </a:r>
            <a:r>
              <a:rPr lang="fr-FR" sz="5500" dirty="0" err="1">
                <a:latin typeface="Arial" panose="020B0604020202020204" pitchFamily="34" charset="0"/>
                <a:cs typeface="Arial" panose="020B0604020202020204" pitchFamily="34" charset="0"/>
              </a:rPr>
              <a:t>it</a:t>
            </a:r>
            <a:endParaRPr lang="fr-FR" sz="5500" dirty="0">
              <a:latin typeface="Arial" panose="020B0604020202020204" pitchFamily="34" charset="0"/>
              <a:cs typeface="Arial" panose="020B0604020202020204" pitchFamily="34" charset="0"/>
            </a:endParaRPr>
          </a:p>
          <a:p>
            <a:pPr marL="0" indent="0">
              <a:buNone/>
            </a:pPr>
            <a:r>
              <a:rPr lang="fr-FR" sz="5500" dirty="0">
                <a:latin typeface="Arial" panose="020B0604020202020204" pitchFamily="34" charset="0"/>
                <a:cs typeface="Arial" panose="020B0604020202020204" pitchFamily="34" charset="0"/>
              </a:rPr>
              <a:t>           * </a:t>
            </a:r>
            <a:r>
              <a:rPr lang="fr-FR" sz="5500" dirty="0" err="1">
                <a:latin typeface="Arial" panose="020B0604020202020204" pitchFamily="34" charset="0"/>
                <a:cs typeface="Arial" panose="020B0604020202020204" pitchFamily="34" charset="0"/>
              </a:rPr>
              <a:t>Avoid</a:t>
            </a:r>
            <a:r>
              <a:rPr lang="fr-FR" sz="5500" dirty="0">
                <a:latin typeface="Arial" panose="020B0604020202020204" pitchFamily="34" charset="0"/>
                <a:cs typeface="Arial" panose="020B0604020202020204" pitchFamily="34" charset="0"/>
              </a:rPr>
              <a:t> </a:t>
            </a:r>
            <a:r>
              <a:rPr lang="fr-FR" sz="5500" dirty="0" err="1">
                <a:latin typeface="Arial" panose="020B0604020202020204" pitchFamily="34" charset="0"/>
                <a:cs typeface="Arial" panose="020B0604020202020204" pitchFamily="34" charset="0"/>
              </a:rPr>
              <a:t>unhelpful</a:t>
            </a:r>
            <a:r>
              <a:rPr lang="fr-FR" sz="5500" dirty="0">
                <a:latin typeface="Arial" panose="020B0604020202020204" pitchFamily="34" charset="0"/>
                <a:cs typeface="Arial" panose="020B0604020202020204" pitchFamily="34" charset="0"/>
              </a:rPr>
              <a:t> feedback (</a:t>
            </a:r>
            <a:r>
              <a:rPr lang="fr-FR" sz="5500" dirty="0" err="1">
                <a:latin typeface="Arial" panose="020B0604020202020204" pitchFamily="34" charset="0"/>
                <a:cs typeface="Arial" panose="020B0604020202020204" pitchFamily="34" charset="0"/>
              </a:rPr>
              <a:t>too</a:t>
            </a:r>
            <a:r>
              <a:rPr lang="fr-FR" sz="5500" dirty="0">
                <a:latin typeface="Arial" panose="020B0604020202020204" pitchFamily="34" charset="0"/>
                <a:cs typeface="Arial" panose="020B0604020202020204" pitchFamily="34" charset="0"/>
              </a:rPr>
              <a:t> </a:t>
            </a:r>
            <a:r>
              <a:rPr lang="fr-FR" sz="5500" dirty="0" err="1">
                <a:latin typeface="Arial" panose="020B0604020202020204" pitchFamily="34" charset="0"/>
                <a:cs typeface="Arial" panose="020B0604020202020204" pitchFamily="34" charset="0"/>
              </a:rPr>
              <a:t>kind</a:t>
            </a:r>
            <a:r>
              <a:rPr lang="fr-FR" sz="5500" dirty="0">
                <a:latin typeface="Arial" panose="020B0604020202020204" pitchFamily="34" charset="0"/>
                <a:cs typeface="Arial" panose="020B0604020202020204" pitchFamily="34" charset="0"/>
              </a:rPr>
              <a:t>, </a:t>
            </a:r>
            <a:r>
              <a:rPr lang="fr-FR" sz="5500" dirty="0" err="1">
                <a:latin typeface="Arial" panose="020B0604020202020204" pitchFamily="34" charset="0"/>
                <a:cs typeface="Arial" panose="020B0604020202020204" pitchFamily="34" charset="0"/>
              </a:rPr>
              <a:t>too</a:t>
            </a:r>
            <a:r>
              <a:rPr lang="fr-FR" sz="5500" dirty="0">
                <a:latin typeface="Arial" panose="020B0604020202020204" pitchFamily="34" charset="0"/>
                <a:cs typeface="Arial" panose="020B0604020202020204" pitchFamily="34" charset="0"/>
              </a:rPr>
              <a:t> vague, </a:t>
            </a:r>
            <a:r>
              <a:rPr lang="fr-FR" sz="5500" dirty="0" err="1">
                <a:latin typeface="Arial" panose="020B0604020202020204" pitchFamily="34" charset="0"/>
                <a:cs typeface="Arial" panose="020B0604020202020204" pitchFamily="34" charset="0"/>
              </a:rPr>
              <a:t>too</a:t>
            </a:r>
            <a:r>
              <a:rPr lang="fr-FR" sz="5500" dirty="0">
                <a:latin typeface="Arial" panose="020B0604020202020204" pitchFamily="34" charset="0"/>
                <a:cs typeface="Arial" panose="020B0604020202020204" pitchFamily="34" charset="0"/>
              </a:rPr>
              <a:t> </a:t>
            </a:r>
            <a:r>
              <a:rPr lang="fr-FR" sz="5500" dirty="0" err="1">
                <a:latin typeface="Arial" panose="020B0604020202020204" pitchFamily="34" charset="0"/>
                <a:cs typeface="Arial" panose="020B0604020202020204" pitchFamily="34" charset="0"/>
              </a:rPr>
              <a:t>critical</a:t>
            </a:r>
            <a:r>
              <a:rPr lang="fr-FR" sz="5500" dirty="0">
                <a:latin typeface="Arial" panose="020B0604020202020204" pitchFamily="34" charset="0"/>
                <a:cs typeface="Arial" panose="020B0604020202020204" pitchFamily="34" charset="0"/>
              </a:rPr>
              <a:t>, </a:t>
            </a:r>
            <a:r>
              <a:rPr lang="fr-FR" sz="5500" dirty="0" err="1">
                <a:latin typeface="Arial" panose="020B0604020202020204" pitchFamily="34" charset="0"/>
                <a:cs typeface="Arial" panose="020B0604020202020204" pitchFamily="34" charset="0"/>
              </a:rPr>
              <a:t>too</a:t>
            </a:r>
            <a:r>
              <a:rPr lang="fr-FR" sz="5500" dirty="0">
                <a:latin typeface="Arial" panose="020B0604020202020204" pitchFamily="34" charset="0"/>
                <a:cs typeface="Arial" panose="020B0604020202020204" pitchFamily="34" charset="0"/>
              </a:rPr>
              <a:t> </a:t>
            </a:r>
            <a:r>
              <a:rPr lang="fr-FR" sz="5500" dirty="0" err="1">
                <a:latin typeface="Arial" panose="020B0604020202020204" pitchFamily="34" charset="0"/>
                <a:cs typeface="Arial" panose="020B0604020202020204" pitchFamily="34" charset="0"/>
              </a:rPr>
              <a:t>exvessive</a:t>
            </a:r>
            <a:r>
              <a:rPr lang="fr-FR" sz="5500" dirty="0">
                <a:latin typeface="Arial" panose="020B0604020202020204" pitchFamily="34" charset="0"/>
                <a:cs typeface="Arial" panose="020B0604020202020204" pitchFamily="34" charset="0"/>
              </a:rPr>
              <a:t>, </a:t>
            </a:r>
            <a:r>
              <a:rPr lang="fr-FR" sz="5500" dirty="0" err="1">
                <a:latin typeface="Arial" panose="020B0604020202020204" pitchFamily="34" charset="0"/>
                <a:cs typeface="Arial" panose="020B0604020202020204" pitchFamily="34" charset="0"/>
              </a:rPr>
              <a:t>too</a:t>
            </a:r>
            <a:r>
              <a:rPr lang="fr-FR" sz="5500" dirty="0">
                <a:latin typeface="Arial" panose="020B0604020202020204" pitchFamily="34" charset="0"/>
                <a:cs typeface="Arial" panose="020B0604020202020204" pitchFamily="34" charset="0"/>
              </a:rPr>
              <a:t> </a:t>
            </a:r>
            <a:r>
              <a:rPr lang="fr-FR" sz="5500" dirty="0" err="1">
                <a:latin typeface="Arial" panose="020B0604020202020204" pitchFamily="34" charset="0"/>
                <a:cs typeface="Arial" panose="020B0604020202020204" pitchFamily="34" charset="0"/>
              </a:rPr>
              <a:t>late</a:t>
            </a:r>
            <a:r>
              <a:rPr lang="fr-FR" sz="5500" dirty="0">
                <a:latin typeface="Arial" panose="020B0604020202020204" pitchFamily="34" charset="0"/>
                <a:cs typeface="Arial" panose="020B0604020202020204" pitchFamily="34" charset="0"/>
              </a:rPr>
              <a:t>)</a:t>
            </a:r>
          </a:p>
          <a:p>
            <a:pPr marL="0" indent="0">
              <a:buNone/>
            </a:pPr>
            <a:endParaRPr lang="fr-FR" dirty="0"/>
          </a:p>
          <a:p>
            <a:pPr marL="0" indent="0">
              <a:buNone/>
            </a:pPr>
            <a:endParaRPr lang="fr-FR" dirty="0"/>
          </a:p>
          <a:p>
            <a:pPr marL="0" indent="0">
              <a:buNone/>
            </a:pPr>
            <a:endParaRPr lang="fr-FR" dirty="0"/>
          </a:p>
          <a:p>
            <a:pPr marL="0" indent="0">
              <a:buNone/>
            </a:pPr>
            <a:r>
              <a:rPr lang="fr-FR" dirty="0"/>
              <a:t> </a:t>
            </a:r>
          </a:p>
        </p:txBody>
      </p:sp>
    </p:spTree>
    <p:extLst>
      <p:ext uri="{BB962C8B-B14F-4D97-AF65-F5344CB8AC3E}">
        <p14:creationId xmlns:p14="http://schemas.microsoft.com/office/powerpoint/2010/main" val="350468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The Four Key Concepts of AFL</a:t>
            </a:r>
          </a:p>
        </p:txBody>
      </p:sp>
      <p:sp>
        <p:nvSpPr>
          <p:cNvPr id="3" name="Espace réservé du contenu 2"/>
          <p:cNvSpPr>
            <a:spLocks noGrp="1"/>
          </p:cNvSpPr>
          <p:nvPr>
            <p:ph idx="1"/>
          </p:nvPr>
        </p:nvSpPr>
        <p:spPr/>
        <p:txBody>
          <a:bodyPr/>
          <a:lstStyle/>
          <a:p>
            <a:pPr marL="0" indent="0">
              <a:buNone/>
            </a:pPr>
            <a:r>
              <a:rPr lang="fr-FR" dirty="0"/>
              <a:t> </a:t>
            </a:r>
            <a:r>
              <a:rPr lang="fr-FR" dirty="0" err="1"/>
              <a:t>Strategy</a:t>
            </a:r>
            <a:r>
              <a:rPr lang="fr-FR" dirty="0"/>
              <a:t> 4</a:t>
            </a:r>
          </a:p>
          <a:p>
            <a:pPr marL="0" indent="0">
              <a:buNone/>
            </a:pPr>
            <a:r>
              <a:rPr lang="fr-FR" dirty="0"/>
              <a:t>      </a:t>
            </a:r>
            <a:r>
              <a:rPr lang="fr-FR" sz="2400" dirty="0"/>
              <a:t>Self </a:t>
            </a:r>
            <a:r>
              <a:rPr lang="fr-FR" sz="2400" dirty="0" err="1"/>
              <a:t>assessment</a:t>
            </a:r>
            <a:endParaRPr lang="fr-FR" sz="2400" dirty="0"/>
          </a:p>
          <a:p>
            <a:pPr marL="0" indent="0">
              <a:buNone/>
            </a:pPr>
            <a:r>
              <a:rPr lang="fr-FR" dirty="0"/>
              <a:t> </a:t>
            </a:r>
            <a:r>
              <a:rPr lang="fr-FR" dirty="0" err="1"/>
              <a:t>Students</a:t>
            </a:r>
            <a:r>
              <a:rPr lang="fr-FR" dirty="0"/>
              <a:t> </a:t>
            </a:r>
            <a:r>
              <a:rPr lang="fr-FR" dirty="0" err="1"/>
              <a:t>should</a:t>
            </a:r>
            <a:r>
              <a:rPr lang="fr-FR" dirty="0"/>
              <a:t> </a:t>
            </a:r>
            <a:r>
              <a:rPr lang="fr-FR" dirty="0" err="1"/>
              <a:t>be</a:t>
            </a:r>
            <a:r>
              <a:rPr lang="fr-FR" dirty="0"/>
              <a:t> able to</a:t>
            </a:r>
          </a:p>
          <a:p>
            <a:pPr marL="0" indent="0">
              <a:buNone/>
            </a:pPr>
            <a:r>
              <a:rPr lang="fr-FR" dirty="0"/>
              <a:t> - </a:t>
            </a:r>
            <a:r>
              <a:rPr lang="fr-FR" dirty="0" err="1"/>
              <a:t>understand</a:t>
            </a:r>
            <a:r>
              <a:rPr lang="fr-FR" dirty="0"/>
              <a:t> </a:t>
            </a:r>
            <a:r>
              <a:rPr lang="fr-FR" dirty="0" err="1"/>
              <a:t>learning</a:t>
            </a:r>
            <a:r>
              <a:rPr lang="fr-FR" dirty="0"/>
              <a:t> intentions and </a:t>
            </a:r>
            <a:r>
              <a:rPr lang="fr-FR" dirty="0" err="1"/>
              <a:t>success</a:t>
            </a:r>
            <a:r>
              <a:rPr lang="fr-FR" dirty="0"/>
              <a:t> </a:t>
            </a:r>
            <a:r>
              <a:rPr lang="fr-FR" dirty="0" err="1"/>
              <a:t>criteria</a:t>
            </a:r>
            <a:endParaRPr lang="fr-FR" dirty="0"/>
          </a:p>
          <a:p>
            <a:pPr marL="0" indent="0">
              <a:buNone/>
            </a:pPr>
            <a:r>
              <a:rPr lang="fr-FR" dirty="0"/>
              <a:t> - Use </a:t>
            </a:r>
            <a:r>
              <a:rPr lang="fr-FR" dirty="0" err="1"/>
              <a:t>criteria</a:t>
            </a:r>
            <a:r>
              <a:rPr lang="fr-FR" dirty="0"/>
              <a:t> to </a:t>
            </a:r>
            <a:r>
              <a:rPr lang="fr-FR" dirty="0" err="1"/>
              <a:t>judge</a:t>
            </a:r>
            <a:r>
              <a:rPr lang="fr-FR" dirty="0"/>
              <a:t> </a:t>
            </a:r>
            <a:r>
              <a:rPr lang="fr-FR" dirty="0" err="1"/>
              <a:t>past</a:t>
            </a:r>
            <a:r>
              <a:rPr lang="fr-FR" dirty="0"/>
              <a:t> and future </a:t>
            </a:r>
            <a:r>
              <a:rPr lang="fr-FR" dirty="0" err="1"/>
              <a:t>learning</a:t>
            </a:r>
            <a:endParaRPr lang="fr-FR" dirty="0"/>
          </a:p>
          <a:p>
            <a:pPr marL="0" indent="0">
              <a:buNone/>
            </a:pPr>
            <a:r>
              <a:rPr lang="fr-FR" dirty="0"/>
              <a:t> - </a:t>
            </a:r>
            <a:r>
              <a:rPr lang="fr-FR" dirty="0" err="1"/>
              <a:t>Act</a:t>
            </a:r>
            <a:r>
              <a:rPr lang="fr-FR" dirty="0"/>
              <a:t> on feedback </a:t>
            </a:r>
            <a:r>
              <a:rPr lang="fr-FR" dirty="0" err="1"/>
              <a:t>received</a:t>
            </a:r>
            <a:r>
              <a:rPr lang="fr-FR" dirty="0"/>
              <a:t> </a:t>
            </a:r>
            <a:r>
              <a:rPr lang="fr-FR" dirty="0" err="1"/>
              <a:t>from</a:t>
            </a:r>
            <a:r>
              <a:rPr lang="fr-FR" dirty="0"/>
              <a:t> </a:t>
            </a:r>
            <a:r>
              <a:rPr lang="fr-FR" dirty="0" err="1"/>
              <a:t>teacher</a:t>
            </a:r>
            <a:r>
              <a:rPr lang="fr-FR" dirty="0"/>
              <a:t> and </a:t>
            </a:r>
            <a:r>
              <a:rPr lang="fr-FR" dirty="0" err="1"/>
              <a:t>peers</a:t>
            </a:r>
            <a:endParaRPr lang="fr-FR" dirty="0"/>
          </a:p>
          <a:p>
            <a:pPr marL="0" indent="0">
              <a:buNone/>
            </a:pPr>
            <a:r>
              <a:rPr lang="fr-FR" dirty="0"/>
              <a:t> - Set </a:t>
            </a:r>
            <a:r>
              <a:rPr lang="fr-FR" dirty="0" err="1"/>
              <a:t>targets</a:t>
            </a:r>
            <a:r>
              <a:rPr lang="fr-FR" dirty="0"/>
              <a:t> </a:t>
            </a:r>
            <a:r>
              <a:rPr lang="fr-FR" dirty="0" err="1"/>
              <a:t>based</a:t>
            </a:r>
            <a:r>
              <a:rPr lang="fr-FR" dirty="0"/>
              <a:t> on </a:t>
            </a:r>
            <a:r>
              <a:rPr lang="fr-FR" dirty="0" err="1"/>
              <a:t>what</a:t>
            </a:r>
            <a:r>
              <a:rPr lang="fr-FR" dirty="0"/>
              <a:t> </a:t>
            </a:r>
            <a:r>
              <a:rPr lang="fr-FR" dirty="0" err="1"/>
              <a:t>they</a:t>
            </a:r>
            <a:r>
              <a:rPr lang="fr-FR" dirty="0"/>
              <a:t> </a:t>
            </a:r>
            <a:r>
              <a:rPr lang="fr-FR" dirty="0" err="1"/>
              <a:t>still</a:t>
            </a:r>
            <a:r>
              <a:rPr lang="fr-FR" dirty="0"/>
              <a:t> </a:t>
            </a:r>
            <a:r>
              <a:rPr lang="fr-FR" dirty="0" err="1"/>
              <a:t>need</a:t>
            </a:r>
            <a:r>
              <a:rPr lang="fr-FR" dirty="0"/>
              <a:t> to </a:t>
            </a:r>
            <a:r>
              <a:rPr lang="fr-FR" dirty="0" err="1"/>
              <a:t>learn</a:t>
            </a:r>
            <a:endParaRPr lang="fr-FR" dirty="0"/>
          </a:p>
        </p:txBody>
      </p:sp>
    </p:spTree>
    <p:extLst>
      <p:ext uri="{BB962C8B-B14F-4D97-AF65-F5344CB8AC3E}">
        <p14:creationId xmlns:p14="http://schemas.microsoft.com/office/powerpoint/2010/main" val="393369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 </a:t>
            </a:r>
            <a:r>
              <a:rPr lang="fr-FR" dirty="0" err="1"/>
              <a:t>Strategy</a:t>
            </a:r>
            <a:r>
              <a:rPr lang="fr-FR" dirty="0"/>
              <a:t> 5</a:t>
            </a:r>
          </a:p>
          <a:p>
            <a:pPr marL="0" indent="0">
              <a:buNone/>
            </a:pPr>
            <a:r>
              <a:rPr lang="fr-FR" sz="2400" dirty="0"/>
              <a:t>    Peer </a:t>
            </a:r>
            <a:r>
              <a:rPr lang="fr-FR" sz="2400" dirty="0" err="1"/>
              <a:t>assessment</a:t>
            </a:r>
            <a:endParaRPr lang="fr-FR" sz="2400" dirty="0"/>
          </a:p>
          <a:p>
            <a:pPr marL="0" indent="0">
              <a:buNone/>
            </a:pPr>
            <a:r>
              <a:rPr lang="fr-FR" sz="2400" dirty="0"/>
              <a:t>« </a:t>
            </a:r>
            <a:r>
              <a:rPr lang="fr-FR" b="1" dirty="0" err="1"/>
              <a:t>learners</a:t>
            </a:r>
            <a:r>
              <a:rPr lang="fr-FR" b="1" dirty="0"/>
              <a:t> </a:t>
            </a:r>
            <a:r>
              <a:rPr lang="fr-FR" b="1" dirty="0" err="1"/>
              <a:t>evaluate</a:t>
            </a:r>
            <a:r>
              <a:rPr lang="fr-FR" b="1" dirty="0"/>
              <a:t> </a:t>
            </a:r>
            <a:r>
              <a:rPr lang="fr-FR" b="1" dirty="0" err="1"/>
              <a:t>each</a:t>
            </a:r>
            <a:r>
              <a:rPr lang="fr-FR" b="1" dirty="0"/>
              <a:t> </a:t>
            </a:r>
            <a:r>
              <a:rPr lang="fr-FR" b="1" dirty="0" err="1"/>
              <a:t>other’s</a:t>
            </a:r>
            <a:r>
              <a:rPr lang="fr-FR" b="1" dirty="0"/>
              <a:t> </a:t>
            </a:r>
            <a:r>
              <a:rPr lang="fr-FR" b="1" dirty="0" err="1"/>
              <a:t>work</a:t>
            </a:r>
            <a:r>
              <a:rPr lang="fr-FR" b="1" dirty="0"/>
              <a:t> </a:t>
            </a:r>
            <a:r>
              <a:rPr lang="fr-FR" b="1" dirty="0" err="1"/>
              <a:t>using</a:t>
            </a:r>
            <a:r>
              <a:rPr lang="fr-FR" b="1" dirty="0"/>
              <a:t> </a:t>
            </a:r>
            <a:r>
              <a:rPr lang="fr-FR" b="1" dirty="0" err="1"/>
              <a:t>pre</a:t>
            </a:r>
            <a:r>
              <a:rPr lang="fr-FR" b="1" dirty="0"/>
              <a:t>-set guidelines »</a:t>
            </a:r>
          </a:p>
          <a:p>
            <a:pPr marL="0" indent="0">
              <a:buNone/>
            </a:pPr>
            <a:endParaRPr lang="fr-FR" dirty="0"/>
          </a:p>
          <a:p>
            <a:pPr>
              <a:buFont typeface="Arial" panose="020B0604020202020204" pitchFamily="34" charset="0"/>
              <a:buChar char="•"/>
            </a:pPr>
            <a:r>
              <a:rPr lang="fr-FR" dirty="0" err="1"/>
              <a:t>What</a:t>
            </a:r>
            <a:r>
              <a:rPr lang="fr-FR" dirty="0"/>
              <a:t> do </a:t>
            </a:r>
            <a:r>
              <a:rPr lang="fr-FR" dirty="0" err="1"/>
              <a:t>you</a:t>
            </a:r>
            <a:r>
              <a:rPr lang="fr-FR" dirty="0"/>
              <a:t> </a:t>
            </a:r>
            <a:r>
              <a:rPr lang="fr-FR" dirty="0" err="1"/>
              <a:t>think</a:t>
            </a:r>
            <a:r>
              <a:rPr lang="fr-FR" dirty="0"/>
              <a:t> are the </a:t>
            </a:r>
            <a:r>
              <a:rPr lang="fr-FR" dirty="0" err="1"/>
              <a:t>advantages</a:t>
            </a:r>
            <a:r>
              <a:rPr lang="fr-FR" dirty="0"/>
              <a:t> of </a:t>
            </a:r>
            <a:r>
              <a:rPr lang="fr-FR" dirty="0" err="1"/>
              <a:t>this</a:t>
            </a:r>
            <a:r>
              <a:rPr lang="fr-FR" dirty="0"/>
              <a:t> </a:t>
            </a:r>
            <a:r>
              <a:rPr lang="fr-FR" dirty="0" err="1"/>
              <a:t>form</a:t>
            </a:r>
            <a:r>
              <a:rPr lang="fr-FR" dirty="0"/>
              <a:t> of </a:t>
            </a:r>
            <a:r>
              <a:rPr lang="fr-FR" dirty="0" err="1"/>
              <a:t>assessment</a:t>
            </a:r>
            <a:r>
              <a:rPr lang="fr-FR" dirty="0"/>
              <a:t>?</a:t>
            </a:r>
          </a:p>
          <a:p>
            <a:pPr>
              <a:buFont typeface="Arial" panose="020B0604020202020204" pitchFamily="34" charset="0"/>
              <a:buChar char="•"/>
            </a:pPr>
            <a:r>
              <a:rPr lang="fr-FR" dirty="0" err="1"/>
              <a:t>What</a:t>
            </a:r>
            <a:r>
              <a:rPr lang="fr-FR" dirty="0"/>
              <a:t> sort of </a:t>
            </a:r>
            <a:r>
              <a:rPr lang="fr-FR" dirty="0" err="1"/>
              <a:t>peer</a:t>
            </a:r>
            <a:r>
              <a:rPr lang="fr-FR" dirty="0"/>
              <a:t> </a:t>
            </a:r>
            <a:r>
              <a:rPr lang="fr-FR" dirty="0" err="1"/>
              <a:t>assessment</a:t>
            </a:r>
            <a:r>
              <a:rPr lang="fr-FR" dirty="0"/>
              <a:t> </a:t>
            </a:r>
            <a:r>
              <a:rPr lang="fr-FR" dirty="0" err="1"/>
              <a:t>activities</a:t>
            </a:r>
            <a:r>
              <a:rPr lang="fr-FR" dirty="0"/>
              <a:t> have </a:t>
            </a:r>
            <a:r>
              <a:rPr lang="fr-FR" dirty="0" err="1"/>
              <a:t>you</a:t>
            </a:r>
            <a:r>
              <a:rPr lang="fr-FR" dirty="0"/>
              <a:t> </a:t>
            </a:r>
            <a:r>
              <a:rPr lang="fr-FR" dirty="0" err="1"/>
              <a:t>conducted</a:t>
            </a:r>
            <a:r>
              <a:rPr lang="fr-FR" dirty="0"/>
              <a:t> in class? </a:t>
            </a:r>
          </a:p>
        </p:txBody>
      </p:sp>
    </p:spTree>
    <p:extLst>
      <p:ext uri="{BB962C8B-B14F-4D97-AF65-F5344CB8AC3E}">
        <p14:creationId xmlns:p14="http://schemas.microsoft.com/office/powerpoint/2010/main" val="58643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Assessment</a:t>
            </a:r>
            <a:r>
              <a:rPr lang="fr-FR" dirty="0"/>
              <a:t> for </a:t>
            </a:r>
            <a:r>
              <a:rPr lang="fr-FR" dirty="0" err="1"/>
              <a:t>learning</a:t>
            </a:r>
            <a:r>
              <a:rPr lang="fr-FR" dirty="0"/>
              <a:t> </a:t>
            </a:r>
            <a:r>
              <a:rPr lang="fr-FR" dirty="0" err="1"/>
              <a:t>activities</a:t>
            </a:r>
            <a:endParaRPr lang="fr-FR" dirty="0"/>
          </a:p>
        </p:txBody>
      </p:sp>
      <p:sp>
        <p:nvSpPr>
          <p:cNvPr id="3" name="Espace réservé du contenu 2"/>
          <p:cNvSpPr>
            <a:spLocks noGrp="1"/>
          </p:cNvSpPr>
          <p:nvPr>
            <p:ph idx="1"/>
          </p:nvPr>
        </p:nvSpPr>
        <p:spPr/>
        <p:txBody>
          <a:bodyPr/>
          <a:lstStyle/>
          <a:p>
            <a:r>
              <a:rPr lang="fr-FR" sz="2400" b="1" dirty="0"/>
              <a:t>TASK:</a:t>
            </a:r>
          </a:p>
          <a:p>
            <a:endParaRPr lang="fr-FR" dirty="0"/>
          </a:p>
          <a:p>
            <a:pPr marL="0" indent="0">
              <a:buNone/>
            </a:pPr>
            <a:r>
              <a:rPr lang="fr-FR" dirty="0"/>
              <a:t> </a:t>
            </a:r>
            <a:r>
              <a:rPr lang="fr-FR" sz="3200" dirty="0" err="1"/>
              <a:t>From</a:t>
            </a:r>
            <a:r>
              <a:rPr lang="fr-FR" sz="3200" dirty="0"/>
              <a:t> the </a:t>
            </a:r>
            <a:r>
              <a:rPr lang="fr-FR" sz="3200" dirty="0" err="1"/>
              <a:t>suggested</a:t>
            </a:r>
            <a:r>
              <a:rPr lang="fr-FR" sz="3200" dirty="0"/>
              <a:t> </a:t>
            </a:r>
            <a:r>
              <a:rPr lang="fr-FR" sz="3200" dirty="0" err="1"/>
              <a:t>list</a:t>
            </a:r>
            <a:r>
              <a:rPr lang="fr-FR" sz="3200" dirty="0"/>
              <a:t> of </a:t>
            </a:r>
            <a:r>
              <a:rPr lang="fr-FR" sz="3200" dirty="0" err="1"/>
              <a:t>activities</a:t>
            </a:r>
            <a:r>
              <a:rPr lang="fr-FR" sz="3200" dirty="0"/>
              <a:t>, </a:t>
            </a:r>
            <a:r>
              <a:rPr lang="fr-FR" sz="3200" dirty="0" err="1"/>
              <a:t>which</a:t>
            </a:r>
            <a:r>
              <a:rPr lang="fr-FR" sz="3200" dirty="0"/>
              <a:t> </a:t>
            </a:r>
            <a:r>
              <a:rPr lang="fr-FR" sz="3200" dirty="0" err="1"/>
              <a:t>ones</a:t>
            </a:r>
            <a:r>
              <a:rPr lang="fr-FR" sz="3200" dirty="0"/>
              <a:t> have </a:t>
            </a:r>
            <a:r>
              <a:rPr lang="fr-FR" sz="3200" dirty="0" err="1"/>
              <a:t>you</a:t>
            </a:r>
            <a:r>
              <a:rPr lang="fr-FR" sz="3200" dirty="0"/>
              <a:t> </a:t>
            </a:r>
            <a:r>
              <a:rPr lang="fr-FR" sz="3200" dirty="0" err="1"/>
              <a:t>tried</a:t>
            </a:r>
            <a:r>
              <a:rPr lang="fr-FR" sz="3200" dirty="0"/>
              <a:t> or </a:t>
            </a:r>
            <a:r>
              <a:rPr lang="fr-FR" sz="3200" dirty="0" err="1"/>
              <a:t>would</a:t>
            </a:r>
            <a:r>
              <a:rPr lang="fr-FR" sz="3200" dirty="0"/>
              <a:t> </a:t>
            </a:r>
            <a:r>
              <a:rPr lang="fr-FR" sz="3200" dirty="0" err="1"/>
              <a:t>like</a:t>
            </a:r>
            <a:r>
              <a:rPr lang="fr-FR" sz="3200" dirty="0"/>
              <a:t> to </a:t>
            </a:r>
            <a:r>
              <a:rPr lang="fr-FR" sz="3200" dirty="0" err="1"/>
              <a:t>try</a:t>
            </a:r>
            <a:r>
              <a:rPr lang="fr-FR" sz="3200" dirty="0"/>
              <a:t> </a:t>
            </a:r>
            <a:r>
              <a:rPr lang="fr-FR" sz="3200" dirty="0" err="1"/>
              <a:t>with</a:t>
            </a:r>
            <a:r>
              <a:rPr lang="fr-FR" sz="3200" dirty="0"/>
              <a:t> </a:t>
            </a:r>
            <a:r>
              <a:rPr lang="fr-FR" sz="3200" dirty="0" err="1"/>
              <a:t>your</a:t>
            </a:r>
            <a:r>
              <a:rPr lang="fr-FR" sz="3200" dirty="0"/>
              <a:t> classes?</a:t>
            </a:r>
            <a:endParaRPr lang="fr-FR" dirty="0"/>
          </a:p>
        </p:txBody>
      </p:sp>
    </p:spTree>
    <p:extLst>
      <p:ext uri="{BB962C8B-B14F-4D97-AF65-F5344CB8AC3E}">
        <p14:creationId xmlns:p14="http://schemas.microsoft.com/office/powerpoint/2010/main" val="286846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marL="0" indent="0">
              <a:buNone/>
            </a:pPr>
            <a:r>
              <a:rPr lang="fr-FR" sz="2800" dirty="0"/>
              <a:t>The </a:t>
            </a:r>
            <a:r>
              <a:rPr lang="fr-FR" sz="2800" dirty="0" err="1"/>
              <a:t>language</a:t>
            </a:r>
            <a:r>
              <a:rPr lang="fr-FR" sz="2800" dirty="0"/>
              <a:t> </a:t>
            </a:r>
            <a:r>
              <a:rPr lang="fr-FR" sz="2800" dirty="0" err="1"/>
              <a:t>clinic</a:t>
            </a:r>
            <a:endParaRPr lang="fr-FR" sz="2800" dirty="0"/>
          </a:p>
          <a:p>
            <a:pPr marL="0" indent="0">
              <a:buNone/>
            </a:pPr>
            <a:endParaRPr lang="fr-FR" dirty="0"/>
          </a:p>
        </p:txBody>
      </p:sp>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7475" y="1831954"/>
            <a:ext cx="4194175" cy="438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31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2701753" y="2189871"/>
            <a:ext cx="8915400" cy="3777622"/>
          </a:xfrm>
        </p:spPr>
        <p:txBody>
          <a:bodyPr/>
          <a:lstStyle/>
          <a:p>
            <a:r>
              <a:rPr lang="fr-FR" sz="2800" b="1" dirty="0"/>
              <a:t>No hands up</a:t>
            </a:r>
          </a:p>
          <a:p>
            <a:pPr marL="0" indent="0">
              <a:buNone/>
            </a:pPr>
            <a:endParaRPr lang="fr-FR" dirty="0"/>
          </a:p>
          <a:p>
            <a:pPr marL="0" indent="0">
              <a:buNone/>
            </a:pPr>
            <a:endParaRPr lang="fr-FR" dirty="0"/>
          </a:p>
          <a:p>
            <a:pPr marL="0" indent="0">
              <a:buNone/>
            </a:pPr>
            <a:r>
              <a:rPr lang="fr-FR" dirty="0"/>
              <a:t>                             </a:t>
            </a:r>
          </a:p>
        </p:txBody>
      </p:sp>
      <p:pic>
        <p:nvPicPr>
          <p:cNvPr id="2054" name="Picture 6" descr="Thinking time no hands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491" y="3062656"/>
            <a:ext cx="5562599" cy="331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458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ltLang="fr-FR" dirty="0"/>
              <a:t>Making aims clear</a:t>
            </a:r>
            <a:endParaRPr lang="fr-FR" dirty="0"/>
          </a:p>
        </p:txBody>
      </p:sp>
      <p:sp>
        <p:nvSpPr>
          <p:cNvPr id="3" name="Espace réservé du contenu 2"/>
          <p:cNvSpPr>
            <a:spLocks noGrp="1"/>
          </p:cNvSpPr>
          <p:nvPr>
            <p:ph idx="1"/>
          </p:nvPr>
        </p:nvSpPr>
        <p:spPr/>
        <p:txBody>
          <a:bodyPr/>
          <a:lstStyle/>
          <a:p>
            <a:pPr marL="0" indent="0">
              <a:buNone/>
            </a:pPr>
            <a:r>
              <a:rPr lang="fr-FR" dirty="0"/>
              <a:t>* Put </a:t>
            </a:r>
            <a:r>
              <a:rPr lang="fr-FR" dirty="0" err="1"/>
              <a:t>lesson</a:t>
            </a:r>
            <a:r>
              <a:rPr lang="fr-FR" dirty="0"/>
              <a:t> objectives on</a:t>
            </a:r>
          </a:p>
          <a:p>
            <a:pPr marL="0" indent="0">
              <a:buNone/>
            </a:pPr>
            <a:r>
              <a:rPr lang="fr-FR" dirty="0"/>
              <a:t>The </a:t>
            </a:r>
            <a:r>
              <a:rPr lang="fr-FR" dirty="0" err="1"/>
              <a:t>board</a:t>
            </a:r>
            <a:r>
              <a:rPr lang="fr-FR" dirty="0"/>
              <a:t> at the </a:t>
            </a:r>
            <a:r>
              <a:rPr lang="fr-FR" dirty="0" err="1"/>
              <a:t>beginning</a:t>
            </a:r>
            <a:r>
              <a:rPr lang="fr-FR" dirty="0"/>
              <a:t>                     </a:t>
            </a:r>
          </a:p>
          <a:p>
            <a:pPr marL="0" indent="0">
              <a:buNone/>
            </a:pPr>
            <a:r>
              <a:rPr lang="fr-FR" dirty="0"/>
              <a:t>Of the session  </a:t>
            </a:r>
          </a:p>
          <a:p>
            <a:pPr marL="0" indent="0">
              <a:buNone/>
            </a:pPr>
            <a:r>
              <a:rPr lang="fr-FR" dirty="0"/>
              <a:t>* Check </a:t>
            </a:r>
            <a:r>
              <a:rPr lang="fr-FR" dirty="0" err="1"/>
              <a:t>with</a:t>
            </a:r>
            <a:r>
              <a:rPr lang="fr-FR" dirty="0"/>
              <a:t> </a:t>
            </a:r>
            <a:r>
              <a:rPr lang="fr-FR" dirty="0" err="1"/>
              <a:t>students</a:t>
            </a:r>
            <a:r>
              <a:rPr lang="fr-FR" dirty="0"/>
              <a:t> </a:t>
            </a:r>
            <a:r>
              <a:rPr lang="fr-FR" dirty="0" err="1"/>
              <a:t>that</a:t>
            </a:r>
            <a:r>
              <a:rPr lang="fr-FR" dirty="0"/>
              <a:t>                  </a:t>
            </a:r>
          </a:p>
          <a:p>
            <a:pPr marL="0" indent="0">
              <a:buNone/>
            </a:pPr>
            <a:r>
              <a:rPr lang="fr-FR" dirty="0"/>
              <a:t> </a:t>
            </a:r>
            <a:r>
              <a:rPr lang="fr-FR" dirty="0" err="1"/>
              <a:t>they</a:t>
            </a:r>
            <a:r>
              <a:rPr lang="fr-FR" dirty="0"/>
              <a:t> are </a:t>
            </a:r>
            <a:r>
              <a:rPr lang="fr-FR" dirty="0" err="1"/>
              <a:t>clear</a:t>
            </a:r>
            <a:r>
              <a:rPr lang="fr-FR" dirty="0"/>
              <a:t> about the</a:t>
            </a:r>
          </a:p>
          <a:p>
            <a:pPr marL="0" indent="0">
              <a:buNone/>
            </a:pPr>
            <a:r>
              <a:rPr lang="fr-FR" dirty="0" err="1"/>
              <a:t>Aims</a:t>
            </a:r>
            <a:r>
              <a:rPr lang="fr-FR" dirty="0"/>
              <a:t> of the </a:t>
            </a:r>
            <a:r>
              <a:rPr lang="fr-FR" dirty="0" err="1"/>
              <a:t>whole</a:t>
            </a:r>
            <a:r>
              <a:rPr lang="fr-FR" dirty="0"/>
              <a:t> unit                                                                   </a:t>
            </a:r>
          </a:p>
        </p:txBody>
      </p:sp>
      <p:pic>
        <p:nvPicPr>
          <p:cNvPr id="6" name="Picture 6" descr="http://www.cs.miami.edu/~tptp/Seminars/CASC/GIFS/Ai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345" y="1905000"/>
            <a:ext cx="389255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617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ltLang="fr-FR" dirty="0"/>
              <a:t>2 stars and a wish</a:t>
            </a:r>
            <a:endParaRPr lang="fr-FR" dirty="0"/>
          </a:p>
        </p:txBody>
      </p:sp>
      <p:sp>
        <p:nvSpPr>
          <p:cNvPr id="3" name="Espace réservé du contenu 2"/>
          <p:cNvSpPr>
            <a:spLocks noGrp="1"/>
          </p:cNvSpPr>
          <p:nvPr>
            <p:ph idx="1"/>
          </p:nvPr>
        </p:nvSpPr>
        <p:spPr/>
        <p:txBody>
          <a:bodyPr>
            <a:normAutofit/>
          </a:bodyPr>
          <a:lstStyle/>
          <a:p>
            <a:r>
              <a:rPr lang="fr-FR" dirty="0"/>
              <a:t>For </a:t>
            </a:r>
            <a:r>
              <a:rPr lang="fr-FR" dirty="0" err="1"/>
              <a:t>peer</a:t>
            </a:r>
            <a:r>
              <a:rPr lang="fr-FR" dirty="0"/>
              <a:t> </a:t>
            </a:r>
            <a:r>
              <a:rPr lang="fr-FR" dirty="0" err="1"/>
              <a:t>assessment</a:t>
            </a:r>
            <a:r>
              <a:rPr lang="fr-FR" dirty="0"/>
              <a:t> </a:t>
            </a:r>
            <a:r>
              <a:rPr lang="fr-FR" dirty="0" err="1"/>
              <a:t>ask</a:t>
            </a:r>
            <a:endParaRPr lang="fr-FR" dirty="0"/>
          </a:p>
          <a:p>
            <a:pPr marL="0" indent="0">
              <a:buNone/>
            </a:pPr>
            <a:r>
              <a:rPr lang="fr-FR" dirty="0"/>
              <a:t> </a:t>
            </a:r>
            <a:r>
              <a:rPr lang="fr-FR" dirty="0" err="1"/>
              <a:t>students</a:t>
            </a:r>
            <a:r>
              <a:rPr lang="fr-FR" dirty="0"/>
              <a:t> to </a:t>
            </a:r>
            <a:r>
              <a:rPr lang="fr-FR" dirty="0" err="1"/>
              <a:t>give</a:t>
            </a:r>
            <a:r>
              <a:rPr lang="fr-FR" dirty="0"/>
              <a:t> </a:t>
            </a:r>
            <a:r>
              <a:rPr lang="fr-FR" dirty="0" err="1"/>
              <a:t>two</a:t>
            </a:r>
            <a:r>
              <a:rPr lang="fr-FR" dirty="0"/>
              <a:t> stars                                     </a:t>
            </a:r>
          </a:p>
          <a:p>
            <a:pPr marL="0" indent="0">
              <a:buNone/>
            </a:pPr>
            <a:r>
              <a:rPr lang="fr-FR" dirty="0"/>
              <a:t>And a </a:t>
            </a:r>
            <a:r>
              <a:rPr lang="fr-FR" dirty="0" err="1"/>
              <a:t>wish</a:t>
            </a:r>
            <a:endParaRPr lang="fr-FR" dirty="0"/>
          </a:p>
          <a:p>
            <a:pPr marL="0" indent="0">
              <a:buNone/>
            </a:pPr>
            <a:r>
              <a:rPr lang="fr-FR" dirty="0" err="1"/>
              <a:t>Two</a:t>
            </a:r>
            <a:r>
              <a:rPr lang="fr-FR" dirty="0"/>
              <a:t> stars: </a:t>
            </a:r>
            <a:r>
              <a:rPr lang="fr-FR" dirty="0" err="1"/>
              <a:t>two</a:t>
            </a:r>
            <a:r>
              <a:rPr lang="fr-FR" dirty="0"/>
              <a:t> </a:t>
            </a:r>
            <a:r>
              <a:rPr lang="fr-FR" dirty="0" err="1"/>
              <a:t>things</a:t>
            </a:r>
            <a:r>
              <a:rPr lang="fr-FR" dirty="0"/>
              <a:t>                      </a:t>
            </a:r>
          </a:p>
          <a:p>
            <a:pPr marL="0" indent="0">
              <a:buNone/>
            </a:pPr>
            <a:r>
              <a:rPr lang="fr-FR" dirty="0"/>
              <a:t>That are good about a                                    </a:t>
            </a:r>
          </a:p>
          <a:p>
            <a:pPr marL="0" indent="0">
              <a:buNone/>
            </a:pPr>
            <a:r>
              <a:rPr lang="fr-FR" dirty="0" err="1"/>
              <a:t>Piece</a:t>
            </a:r>
            <a:r>
              <a:rPr lang="fr-FR" dirty="0"/>
              <a:t> of </a:t>
            </a:r>
            <a:r>
              <a:rPr lang="fr-FR" dirty="0" err="1"/>
              <a:t>work</a:t>
            </a:r>
            <a:endParaRPr lang="fr-FR" dirty="0"/>
          </a:p>
          <a:p>
            <a:pPr marL="0" indent="0">
              <a:buNone/>
            </a:pPr>
            <a:r>
              <a:rPr lang="fr-FR" dirty="0"/>
              <a:t>A </a:t>
            </a:r>
            <a:r>
              <a:rPr lang="fr-FR" dirty="0" err="1"/>
              <a:t>wish</a:t>
            </a:r>
            <a:r>
              <a:rPr lang="fr-FR" dirty="0"/>
              <a:t>: </a:t>
            </a:r>
            <a:r>
              <a:rPr lang="fr-FR" dirty="0" err="1"/>
              <a:t>something</a:t>
            </a:r>
            <a:r>
              <a:rPr lang="fr-FR" dirty="0"/>
              <a:t> </a:t>
            </a:r>
            <a:r>
              <a:rPr lang="fr-FR" dirty="0" err="1"/>
              <a:t>they</a:t>
            </a:r>
            <a:endParaRPr lang="fr-FR" dirty="0"/>
          </a:p>
          <a:p>
            <a:pPr marL="0" indent="0">
              <a:buNone/>
            </a:pPr>
            <a:r>
              <a:rPr lang="fr-FR" dirty="0"/>
              <a:t>Can </a:t>
            </a:r>
            <a:r>
              <a:rPr lang="fr-FR" dirty="0" err="1"/>
              <a:t>improve</a:t>
            </a:r>
            <a:r>
              <a:rPr lang="fr-FR" dirty="0"/>
              <a:t> to </a:t>
            </a:r>
            <a:r>
              <a:rPr lang="fr-FR" dirty="0" err="1"/>
              <a:t>make</a:t>
            </a:r>
            <a:endParaRPr lang="fr-FR" dirty="0"/>
          </a:p>
          <a:p>
            <a:pPr marL="0" indent="0">
              <a:buNone/>
            </a:pPr>
            <a:r>
              <a:rPr lang="fr-FR" dirty="0"/>
              <a:t>It </a:t>
            </a:r>
            <a:r>
              <a:rPr lang="fr-FR" dirty="0" err="1"/>
              <a:t>better</a:t>
            </a:r>
            <a:r>
              <a:rPr lang="fr-FR" dirty="0"/>
              <a:t>                                                   </a:t>
            </a:r>
          </a:p>
        </p:txBody>
      </p:sp>
      <p:pic>
        <p:nvPicPr>
          <p:cNvPr id="3078" name="Picture 6" descr="2stars and a w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670" y="2305878"/>
            <a:ext cx="5487332" cy="373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82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Now</a:t>
            </a:r>
            <a:r>
              <a:rPr lang="fr-FR" dirty="0"/>
              <a:t> I </a:t>
            </a:r>
            <a:r>
              <a:rPr lang="fr-FR" dirty="0" err="1"/>
              <a:t>can</a:t>
            </a:r>
            <a:r>
              <a:rPr lang="fr-FR" dirty="0"/>
              <a:t>………………….</a:t>
            </a:r>
          </a:p>
        </p:txBody>
      </p:sp>
      <p:sp>
        <p:nvSpPr>
          <p:cNvPr id="3" name="Espace réservé du contenu 2"/>
          <p:cNvSpPr>
            <a:spLocks noGrp="1"/>
          </p:cNvSpPr>
          <p:nvPr>
            <p:ph idx="1"/>
          </p:nvPr>
        </p:nvSpPr>
        <p:spPr/>
        <p:txBody>
          <a:bodyPr/>
          <a:lstStyle/>
          <a:p>
            <a:r>
              <a:rPr lang="fr-FR" dirty="0"/>
              <a:t>At the </a:t>
            </a:r>
            <a:r>
              <a:rPr lang="fr-FR" dirty="0" err="1"/>
              <a:t>beginning</a:t>
            </a:r>
            <a:r>
              <a:rPr lang="fr-FR" dirty="0"/>
              <a:t> or end of </a:t>
            </a:r>
            <a:r>
              <a:rPr lang="fr-FR" dirty="0" err="1"/>
              <a:t>every</a:t>
            </a:r>
            <a:r>
              <a:rPr lang="fr-FR" dirty="0"/>
              <a:t> unit</a:t>
            </a:r>
          </a:p>
          <a:p>
            <a:pPr marL="0" indent="0">
              <a:buNone/>
            </a:pPr>
            <a:r>
              <a:rPr lang="fr-FR" dirty="0" err="1"/>
              <a:t>Provide</a:t>
            </a:r>
            <a:r>
              <a:rPr lang="fr-FR" dirty="0"/>
              <a:t> </a:t>
            </a:r>
            <a:r>
              <a:rPr lang="fr-FR" dirty="0" err="1"/>
              <a:t>students</a:t>
            </a:r>
            <a:r>
              <a:rPr lang="fr-FR" dirty="0"/>
              <a:t> </a:t>
            </a:r>
            <a:r>
              <a:rPr lang="fr-FR" dirty="0" err="1"/>
              <a:t>with</a:t>
            </a:r>
            <a:r>
              <a:rPr lang="fr-FR" dirty="0"/>
              <a:t> checklists </a:t>
            </a:r>
            <a:r>
              <a:rPr lang="fr-FR" dirty="0" err="1"/>
              <a:t>they</a:t>
            </a:r>
            <a:r>
              <a:rPr lang="fr-FR" dirty="0"/>
              <a:t> </a:t>
            </a:r>
            <a:r>
              <a:rPr lang="fr-FR" dirty="0" err="1"/>
              <a:t>can</a:t>
            </a:r>
            <a:endParaRPr lang="fr-FR" dirty="0"/>
          </a:p>
          <a:p>
            <a:pPr marL="0" indent="0">
              <a:buNone/>
            </a:pPr>
            <a:r>
              <a:rPr lang="fr-FR" dirty="0"/>
              <a:t>Use for  self </a:t>
            </a:r>
            <a:r>
              <a:rPr lang="fr-FR" dirty="0" err="1"/>
              <a:t>asessment</a:t>
            </a:r>
            <a:r>
              <a:rPr lang="fr-FR" dirty="0"/>
              <a:t> (</a:t>
            </a:r>
            <a:r>
              <a:rPr lang="fr-FR" dirty="0" err="1"/>
              <a:t>tracking</a:t>
            </a:r>
            <a:r>
              <a:rPr lang="fr-FR" dirty="0"/>
              <a:t> </a:t>
            </a:r>
            <a:r>
              <a:rPr lang="fr-FR" dirty="0" err="1"/>
              <a:t>progress</a:t>
            </a:r>
            <a:r>
              <a:rPr lang="fr-FR" dirty="0"/>
              <a:t>)</a:t>
            </a:r>
          </a:p>
          <a:p>
            <a:pPr marL="0" indent="0">
              <a:buNone/>
            </a:pPr>
            <a:endParaRPr lang="fr-FR" dirty="0"/>
          </a:p>
          <a:p>
            <a:pPr marL="0" indent="0">
              <a:buNone/>
            </a:pPr>
            <a:endParaRPr lang="fr-FR" dirty="0"/>
          </a:p>
        </p:txBody>
      </p:sp>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3526444"/>
            <a:ext cx="8310631" cy="261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21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Objectives:</a:t>
            </a:r>
          </a:p>
          <a:p>
            <a:r>
              <a:rPr lang="fr-FR" dirty="0" err="1"/>
              <a:t>Raise</a:t>
            </a:r>
            <a:r>
              <a:rPr lang="fr-FR" dirty="0"/>
              <a:t> </a:t>
            </a:r>
            <a:r>
              <a:rPr lang="fr-FR" dirty="0" err="1"/>
              <a:t>teachers</a:t>
            </a:r>
            <a:r>
              <a:rPr lang="fr-FR" dirty="0"/>
              <a:t>’ </a:t>
            </a:r>
            <a:r>
              <a:rPr lang="fr-FR" dirty="0" err="1"/>
              <a:t>awareness</a:t>
            </a:r>
            <a:r>
              <a:rPr lang="fr-FR" dirty="0"/>
              <a:t> to the importance of </a:t>
            </a:r>
            <a:r>
              <a:rPr lang="fr-FR" dirty="0" err="1"/>
              <a:t>integrating</a:t>
            </a:r>
            <a:r>
              <a:rPr lang="fr-FR" dirty="0"/>
              <a:t> </a:t>
            </a:r>
            <a:r>
              <a:rPr lang="fr-FR" dirty="0" err="1"/>
              <a:t>assessment</a:t>
            </a:r>
            <a:r>
              <a:rPr lang="fr-FR" dirty="0"/>
              <a:t> for </a:t>
            </a:r>
            <a:r>
              <a:rPr lang="fr-FR" dirty="0" err="1"/>
              <a:t>learning</a:t>
            </a:r>
            <a:r>
              <a:rPr lang="fr-FR" dirty="0"/>
              <a:t> in the English </a:t>
            </a:r>
            <a:r>
              <a:rPr lang="fr-FR" dirty="0" err="1"/>
              <a:t>language</a:t>
            </a:r>
            <a:r>
              <a:rPr lang="fr-FR" dirty="0"/>
              <a:t> class</a:t>
            </a:r>
          </a:p>
          <a:p>
            <a:r>
              <a:rPr lang="fr-FR" dirty="0" err="1"/>
              <a:t>Discover</a:t>
            </a:r>
            <a:r>
              <a:rPr lang="fr-FR" dirty="0"/>
              <a:t>  the </a:t>
            </a:r>
            <a:r>
              <a:rPr lang="fr-FR" dirty="0" err="1"/>
              <a:t>great</a:t>
            </a:r>
            <a:r>
              <a:rPr lang="fr-FR" dirty="0"/>
              <a:t> </a:t>
            </a:r>
            <a:r>
              <a:rPr lang="fr-FR" dirty="0" err="1"/>
              <a:t>learning</a:t>
            </a:r>
            <a:r>
              <a:rPr lang="fr-FR" dirty="0"/>
              <a:t> </a:t>
            </a:r>
            <a:r>
              <a:rPr lang="fr-FR" dirty="0" err="1"/>
              <a:t>potential</a:t>
            </a:r>
            <a:r>
              <a:rPr lang="fr-FR" dirty="0"/>
              <a:t> of </a:t>
            </a:r>
            <a:r>
              <a:rPr lang="fr-FR" dirty="0" err="1"/>
              <a:t>assessment</a:t>
            </a:r>
            <a:r>
              <a:rPr lang="fr-FR" dirty="0"/>
              <a:t> for </a:t>
            </a:r>
            <a:r>
              <a:rPr lang="fr-FR" dirty="0" err="1"/>
              <a:t>learning</a:t>
            </a:r>
            <a:endParaRPr lang="fr-FR" dirty="0"/>
          </a:p>
          <a:p>
            <a:r>
              <a:rPr lang="fr-FR" dirty="0"/>
              <a:t> Spot </a:t>
            </a:r>
            <a:r>
              <a:rPr lang="fr-FR" dirty="0" err="1"/>
              <a:t>salient</a:t>
            </a:r>
            <a:r>
              <a:rPr lang="fr-FR" dirty="0"/>
              <a:t> </a:t>
            </a:r>
            <a:r>
              <a:rPr lang="fr-FR" dirty="0" err="1"/>
              <a:t>differences</a:t>
            </a:r>
            <a:r>
              <a:rPr lang="fr-FR" dirty="0"/>
              <a:t> </a:t>
            </a:r>
            <a:r>
              <a:rPr lang="fr-FR" dirty="0" err="1"/>
              <a:t>between</a:t>
            </a:r>
            <a:r>
              <a:rPr lang="fr-FR" dirty="0"/>
              <a:t> </a:t>
            </a:r>
            <a:r>
              <a:rPr lang="fr-FR" dirty="0" err="1"/>
              <a:t>assessment</a:t>
            </a:r>
            <a:r>
              <a:rPr lang="fr-FR" dirty="0"/>
              <a:t> for </a:t>
            </a:r>
            <a:r>
              <a:rPr lang="fr-FR" dirty="0" err="1"/>
              <a:t>learning</a:t>
            </a:r>
            <a:r>
              <a:rPr lang="fr-FR" dirty="0"/>
              <a:t> and </a:t>
            </a:r>
            <a:r>
              <a:rPr lang="fr-FR" dirty="0" err="1"/>
              <a:t>assessment</a:t>
            </a:r>
            <a:r>
              <a:rPr lang="fr-FR" dirty="0"/>
              <a:t> of </a:t>
            </a:r>
            <a:r>
              <a:rPr lang="fr-FR" dirty="0" err="1"/>
              <a:t>learning</a:t>
            </a:r>
            <a:endParaRPr lang="fr-FR" dirty="0"/>
          </a:p>
          <a:p>
            <a:r>
              <a:rPr lang="fr-FR" dirty="0"/>
              <a:t>Explore </a:t>
            </a:r>
            <a:r>
              <a:rPr lang="fr-FR"/>
              <a:t>some</a:t>
            </a:r>
            <a:r>
              <a:rPr lang="fr-FR" dirty="0"/>
              <a:t> </a:t>
            </a:r>
            <a:r>
              <a:rPr lang="fr-FR" dirty="0" err="1"/>
              <a:t>assessment</a:t>
            </a:r>
            <a:r>
              <a:rPr lang="fr-FR" dirty="0"/>
              <a:t> for </a:t>
            </a:r>
            <a:r>
              <a:rPr lang="fr-FR" dirty="0" err="1"/>
              <a:t>learning</a:t>
            </a:r>
            <a:r>
              <a:rPr lang="fr-FR" dirty="0"/>
              <a:t> </a:t>
            </a:r>
            <a:r>
              <a:rPr lang="fr-FR" dirty="0" err="1"/>
              <a:t>strategies</a:t>
            </a:r>
            <a:r>
              <a:rPr lang="fr-FR" dirty="0"/>
              <a:t> and techniques</a:t>
            </a:r>
          </a:p>
          <a:p>
            <a:endParaRPr lang="fr-FR" dirty="0"/>
          </a:p>
        </p:txBody>
      </p:sp>
    </p:spTree>
    <p:extLst>
      <p:ext uri="{BB962C8B-B14F-4D97-AF65-F5344CB8AC3E}">
        <p14:creationId xmlns:p14="http://schemas.microsoft.com/office/powerpoint/2010/main" val="231123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b="1" dirty="0">
                <a:solidFill>
                  <a:schemeClr val="tx1"/>
                </a:solidFill>
                <a:latin typeface="Calibri" panose="020F0502020204030204" pitchFamily="34" charset="0"/>
                <a:ea typeface="Calibri" panose="020F0502020204030204" pitchFamily="34" charset="0"/>
                <a:cs typeface="Arial" panose="020B0604020202020204" pitchFamily="34" charset="0"/>
              </a:rPr>
              <a:t>Unit 1 </a:t>
            </a:r>
            <a:r>
              <a:rPr lang="fr-FR" altLang="fr-FR" b="1" u="sng" dirty="0">
                <a:solidFill>
                  <a:schemeClr val="tx1"/>
                </a:solidFill>
                <a:latin typeface="Calibri" panose="020F0502020204030204" pitchFamily="34" charset="0"/>
                <a:ea typeface="Calibri" panose="020F0502020204030204" pitchFamily="34" charset="0"/>
                <a:cs typeface="Arial" panose="020B0604020202020204" pitchFamily="34" charset="0"/>
              </a:rPr>
              <a:t>Visa to the World</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404751754"/>
              </p:ext>
            </p:extLst>
          </p:nvPr>
        </p:nvGraphicFramePr>
        <p:xfrm>
          <a:off x="1696279" y="1802295"/>
          <a:ext cx="8227820" cy="3924682"/>
        </p:xfrm>
        <a:graphic>
          <a:graphicData uri="http://schemas.openxmlformats.org/drawingml/2006/table">
            <a:tbl>
              <a:tblPr firstRow="1" firstCol="1" bandRow="1">
                <a:tableStyleId>{1FECB4D8-DB02-4DC6-A0A2-4F2EBAE1DC90}</a:tableStyleId>
              </a:tblPr>
              <a:tblGrid>
                <a:gridCol w="6687941">
                  <a:extLst>
                    <a:ext uri="{9D8B030D-6E8A-4147-A177-3AD203B41FA5}">
                      <a16:colId xmlns="" xmlns:a16="http://schemas.microsoft.com/office/drawing/2014/main" val="4242904831"/>
                    </a:ext>
                  </a:extLst>
                </a:gridCol>
                <a:gridCol w="643735">
                  <a:extLst>
                    <a:ext uri="{9D8B030D-6E8A-4147-A177-3AD203B41FA5}">
                      <a16:colId xmlns="" xmlns:a16="http://schemas.microsoft.com/office/drawing/2014/main" val="3148794283"/>
                    </a:ext>
                  </a:extLst>
                </a:gridCol>
                <a:gridCol w="896144">
                  <a:extLst>
                    <a:ext uri="{9D8B030D-6E8A-4147-A177-3AD203B41FA5}">
                      <a16:colId xmlns="" xmlns:a16="http://schemas.microsoft.com/office/drawing/2014/main" val="175891754"/>
                    </a:ext>
                  </a:extLst>
                </a:gridCol>
              </a:tblGrid>
              <a:tr h="224252">
                <a:tc>
                  <a:txBody>
                    <a:bodyPr/>
                    <a:lstStyle/>
                    <a:p>
                      <a:pPr>
                        <a:lnSpc>
                          <a:spcPct val="107000"/>
                        </a:lnSpc>
                        <a:spcAft>
                          <a:spcPts val="0"/>
                        </a:spcAft>
                      </a:pPr>
                      <a:r>
                        <a:rPr lang="fr-FR" sz="1600">
                          <a:effectLst/>
                        </a:rPr>
                        <a:t>Now I can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100">
                          <a:effectLst/>
                        </a:rPr>
                        <a:t>Yes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100">
                          <a:effectLst/>
                        </a:rPr>
                        <a:t>No</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911620306"/>
                  </a:ext>
                </a:extLst>
              </a:tr>
              <a:tr h="460814">
                <a:tc>
                  <a:txBody>
                    <a:bodyPr/>
                    <a:lstStyle/>
                    <a:p>
                      <a:pPr marL="0" lvl="0" indent="0" rtl="0">
                        <a:lnSpc>
                          <a:spcPct val="107000"/>
                        </a:lnSpc>
                        <a:spcAft>
                          <a:spcPts val="0"/>
                        </a:spcAft>
                        <a:buFont typeface="+mj-lt"/>
                        <a:buNone/>
                      </a:pPr>
                      <a:r>
                        <a:rPr lang="fr-FR" sz="1600" dirty="0" err="1">
                          <a:effectLst/>
                        </a:rPr>
                        <a:t>Introduce</a:t>
                      </a:r>
                      <a:r>
                        <a:rPr lang="fr-FR" sz="1600" dirty="0">
                          <a:effectLst/>
                        </a:rPr>
                        <a:t> </a:t>
                      </a:r>
                      <a:r>
                        <a:rPr lang="fr-FR" sz="1600" dirty="0" err="1">
                          <a:effectLst/>
                        </a:rPr>
                        <a:t>myself</a:t>
                      </a:r>
                      <a:r>
                        <a:rPr lang="fr-FR" sz="1600" dirty="0">
                          <a:effectLst/>
                        </a:rPr>
                        <a:t> and </a:t>
                      </a:r>
                      <a:r>
                        <a:rPr lang="fr-FR" sz="1600" dirty="0" err="1">
                          <a:effectLst/>
                        </a:rPr>
                        <a:t>others</a:t>
                      </a: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093984084"/>
                  </a:ext>
                </a:extLst>
              </a:tr>
              <a:tr h="460814">
                <a:tc>
                  <a:txBody>
                    <a:bodyPr/>
                    <a:lstStyle/>
                    <a:p>
                      <a:pPr marL="0" lvl="0" indent="0" rtl="0">
                        <a:lnSpc>
                          <a:spcPct val="107000"/>
                        </a:lnSpc>
                        <a:spcAft>
                          <a:spcPts val="0"/>
                        </a:spcAft>
                        <a:buFont typeface="+mj-lt"/>
                        <a:buNone/>
                      </a:pPr>
                      <a:r>
                        <a:rPr lang="fr-FR" sz="1600" dirty="0">
                          <a:effectLst/>
                        </a:rPr>
                        <a:t>Greet people</a:t>
                      </a:r>
                    </a:p>
                    <a:p>
                      <a:pPr marL="457200">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439341335"/>
                  </a:ext>
                </a:extLst>
              </a:tr>
              <a:tr h="460814">
                <a:tc>
                  <a:txBody>
                    <a:bodyPr/>
                    <a:lstStyle/>
                    <a:p>
                      <a:pPr marL="0" lvl="0" indent="0" rtl="0">
                        <a:lnSpc>
                          <a:spcPct val="107000"/>
                        </a:lnSpc>
                        <a:spcAft>
                          <a:spcPts val="0"/>
                        </a:spcAft>
                        <a:buFont typeface="+mj-lt"/>
                        <a:buNone/>
                      </a:pPr>
                      <a:r>
                        <a:rPr lang="fr-FR" sz="1600" dirty="0">
                          <a:effectLst/>
                        </a:rPr>
                        <a:t>Talk about </a:t>
                      </a:r>
                      <a:r>
                        <a:rPr lang="fr-FR" sz="1600" dirty="0" err="1">
                          <a:effectLst/>
                        </a:rPr>
                        <a:t>myself</a:t>
                      </a:r>
                      <a:r>
                        <a:rPr lang="fr-FR" sz="1600" dirty="0">
                          <a:effectLst/>
                        </a:rPr>
                        <a:t>, </a:t>
                      </a:r>
                      <a:r>
                        <a:rPr lang="fr-FR" sz="1600" dirty="0" err="1">
                          <a:effectLst/>
                        </a:rPr>
                        <a:t>family</a:t>
                      </a:r>
                      <a:r>
                        <a:rPr lang="fr-FR" sz="1600" dirty="0">
                          <a:effectLst/>
                        </a:rPr>
                        <a:t> and </a:t>
                      </a:r>
                      <a:r>
                        <a:rPr lang="fr-FR" sz="1600" dirty="0" err="1">
                          <a:effectLst/>
                        </a:rPr>
                        <a:t>others</a:t>
                      </a:r>
                      <a:endParaRPr lang="fr-FR" sz="1600" dirty="0">
                        <a:effectLst/>
                      </a:endParaRPr>
                    </a:p>
                    <a:p>
                      <a:pPr marL="457200">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821679740"/>
                  </a:ext>
                </a:extLst>
              </a:tr>
              <a:tr h="460814">
                <a:tc>
                  <a:txBody>
                    <a:bodyPr/>
                    <a:lstStyle/>
                    <a:p>
                      <a:pPr marL="0" lvl="0" indent="0" rtl="0">
                        <a:lnSpc>
                          <a:spcPct val="107000"/>
                        </a:lnSpc>
                        <a:spcAft>
                          <a:spcPts val="0"/>
                        </a:spcAft>
                        <a:buFont typeface="+mj-lt"/>
                        <a:buNone/>
                      </a:pPr>
                      <a:r>
                        <a:rPr lang="fr-FR" sz="1600" dirty="0">
                          <a:effectLst/>
                        </a:rPr>
                        <a:t>Write</a:t>
                      </a:r>
                      <a:r>
                        <a:rPr lang="fr-FR" sz="1600" baseline="0" dirty="0">
                          <a:effectLst/>
                        </a:rPr>
                        <a:t> </a:t>
                      </a:r>
                      <a:r>
                        <a:rPr lang="fr-FR" sz="1600" dirty="0">
                          <a:effectLst/>
                        </a:rPr>
                        <a:t>a short </a:t>
                      </a:r>
                      <a:r>
                        <a:rPr lang="fr-FR" sz="1600" dirty="0" err="1">
                          <a:effectLst/>
                        </a:rPr>
                        <a:t>text</a:t>
                      </a:r>
                      <a:r>
                        <a:rPr lang="fr-FR" sz="1600" dirty="0">
                          <a:effectLst/>
                        </a:rPr>
                        <a:t> </a:t>
                      </a:r>
                      <a:r>
                        <a:rPr lang="fr-FR" sz="1600" dirty="0" err="1">
                          <a:effectLst/>
                        </a:rPr>
                        <a:t>following</a:t>
                      </a:r>
                      <a:r>
                        <a:rPr lang="fr-FR" sz="1600" dirty="0">
                          <a:effectLst/>
                        </a:rPr>
                        <a:t> a model</a:t>
                      </a:r>
                    </a:p>
                    <a:p>
                      <a:pPr marL="457200">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766182687"/>
                  </a:ext>
                </a:extLst>
              </a:tr>
              <a:tr h="697375">
                <a:tc>
                  <a:txBody>
                    <a:bodyPr/>
                    <a:lstStyle/>
                    <a:p>
                      <a:pPr marL="0" lvl="0" indent="0" rtl="0">
                        <a:lnSpc>
                          <a:spcPct val="107000"/>
                        </a:lnSpc>
                        <a:spcAft>
                          <a:spcPts val="0"/>
                        </a:spcAft>
                        <a:buFont typeface="+mj-lt"/>
                        <a:buNone/>
                      </a:pPr>
                      <a:r>
                        <a:rPr lang="fr-FR" sz="1600" dirty="0">
                          <a:effectLst/>
                        </a:rPr>
                        <a:t>Use the </a:t>
                      </a:r>
                      <a:r>
                        <a:rPr lang="fr-FR" sz="1600" dirty="0" err="1">
                          <a:effectLst/>
                        </a:rPr>
                        <a:t>vocabulary</a:t>
                      </a:r>
                      <a:r>
                        <a:rPr lang="fr-FR" sz="1600" dirty="0">
                          <a:effectLst/>
                        </a:rPr>
                        <a:t> for </a:t>
                      </a:r>
                      <a:r>
                        <a:rPr lang="fr-FR" sz="1600" dirty="0" err="1">
                          <a:effectLst/>
                        </a:rPr>
                        <a:t>nationalities</a:t>
                      </a:r>
                      <a:r>
                        <a:rPr lang="fr-FR" sz="1600" dirty="0">
                          <a:effectLst/>
                        </a:rPr>
                        <a:t>, </a:t>
                      </a:r>
                      <a:r>
                        <a:rPr lang="fr-FR" sz="1600" dirty="0" err="1">
                          <a:effectLst/>
                        </a:rPr>
                        <a:t>family</a:t>
                      </a:r>
                      <a:r>
                        <a:rPr lang="fr-FR" sz="1600" dirty="0">
                          <a:effectLst/>
                        </a:rPr>
                        <a:t> </a:t>
                      </a:r>
                      <a:r>
                        <a:rPr lang="fr-FR" sz="1600" dirty="0" err="1">
                          <a:effectLst/>
                        </a:rPr>
                        <a:t>members</a:t>
                      </a:r>
                      <a:r>
                        <a:rPr lang="fr-FR" sz="1600" dirty="0">
                          <a:effectLst/>
                        </a:rPr>
                        <a:t> and </a:t>
                      </a:r>
                      <a:r>
                        <a:rPr lang="fr-FR" sz="1600" dirty="0" err="1">
                          <a:effectLst/>
                        </a:rPr>
                        <a:t>physical</a:t>
                      </a:r>
                      <a:endParaRPr lang="fr-FR" sz="1600" dirty="0">
                        <a:effectLst/>
                      </a:endParaRPr>
                    </a:p>
                    <a:p>
                      <a:pPr marL="457200">
                        <a:lnSpc>
                          <a:spcPct val="107000"/>
                        </a:lnSpc>
                        <a:spcAft>
                          <a:spcPts val="0"/>
                        </a:spcAft>
                      </a:pPr>
                      <a:r>
                        <a:rPr lang="fr-FR" sz="1600" dirty="0" err="1">
                          <a:effectLst/>
                        </a:rPr>
                        <a:t>appearance</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122353447"/>
                  </a:ext>
                </a:extLst>
              </a:tr>
              <a:tr h="224419">
                <a:tc>
                  <a:txBody>
                    <a:bodyPr/>
                    <a:lstStyle/>
                    <a:p>
                      <a:pPr marL="0" lvl="0" indent="0" rtl="0">
                        <a:lnSpc>
                          <a:spcPct val="107000"/>
                        </a:lnSpc>
                        <a:spcAft>
                          <a:spcPts val="0"/>
                        </a:spcAft>
                        <a:buFont typeface="+mj-lt"/>
                        <a:buNone/>
                      </a:pPr>
                      <a:r>
                        <a:rPr lang="fr-FR" sz="1600" dirty="0">
                          <a:effectLst/>
                        </a:rPr>
                        <a:t>Use ‘to </a:t>
                      </a:r>
                      <a:r>
                        <a:rPr lang="fr-FR" sz="1600" dirty="0" err="1">
                          <a:effectLst/>
                        </a:rPr>
                        <a:t>be</a:t>
                      </a:r>
                      <a:r>
                        <a:rPr lang="fr-FR" sz="1600" dirty="0">
                          <a:effectLst/>
                        </a:rPr>
                        <a:t>’ in affirmative, </a:t>
                      </a:r>
                      <a:r>
                        <a:rPr lang="fr-FR" sz="1600" dirty="0" err="1">
                          <a:effectLst/>
                        </a:rPr>
                        <a:t>negative</a:t>
                      </a:r>
                      <a:r>
                        <a:rPr lang="fr-FR" sz="1600" dirty="0">
                          <a:effectLst/>
                        </a:rPr>
                        <a:t> and </a:t>
                      </a:r>
                      <a:r>
                        <a:rPr lang="fr-FR" sz="1600" dirty="0" err="1">
                          <a:effectLst/>
                        </a:rPr>
                        <a:t>interogative</a:t>
                      </a:r>
                      <a:r>
                        <a:rPr lang="fr-FR" sz="1600" dirty="0">
                          <a:effectLst/>
                        </a:rPr>
                        <a:t> </a:t>
                      </a:r>
                      <a:r>
                        <a:rPr lang="fr-FR" sz="1600" dirty="0" err="1">
                          <a:effectLst/>
                        </a:rPr>
                        <a:t>forms</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616765614"/>
                  </a:ext>
                </a:extLst>
              </a:tr>
              <a:tr h="679120">
                <a:tc>
                  <a:txBody>
                    <a:bodyPr/>
                    <a:lstStyle/>
                    <a:p>
                      <a:pPr marL="0" lvl="0" indent="0" rtl="0">
                        <a:lnSpc>
                          <a:spcPct val="107000"/>
                        </a:lnSpc>
                        <a:spcAft>
                          <a:spcPts val="0"/>
                        </a:spcAft>
                        <a:buFont typeface="+mj-lt"/>
                        <a:buNone/>
                      </a:pPr>
                      <a:r>
                        <a:rPr lang="fr-FR" sz="1600" dirty="0">
                          <a:effectLst/>
                        </a:rPr>
                        <a:t>Read a short </a:t>
                      </a:r>
                      <a:r>
                        <a:rPr lang="fr-FR" sz="1600" dirty="0" err="1">
                          <a:effectLst/>
                        </a:rPr>
                        <a:t>text</a:t>
                      </a:r>
                      <a:r>
                        <a:rPr lang="fr-FR" sz="1600" dirty="0">
                          <a:effectLst/>
                        </a:rPr>
                        <a:t> and look for </a:t>
                      </a:r>
                      <a:r>
                        <a:rPr lang="fr-FR" sz="1600" dirty="0" err="1">
                          <a:effectLst/>
                        </a:rPr>
                        <a:t>specific</a:t>
                      </a:r>
                      <a:r>
                        <a:rPr lang="fr-FR" sz="1600" dirty="0">
                          <a:effectLst/>
                        </a:rPr>
                        <a:t> information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1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815055621"/>
                  </a:ext>
                </a:extLst>
              </a:tr>
            </a:tbl>
          </a:graphicData>
        </a:graphic>
      </p:graphicFrame>
      <p:sp>
        <p:nvSpPr>
          <p:cNvPr id="5" name="Rectangle 1"/>
          <p:cNvSpPr>
            <a:spLocks noChangeArrowheads="1"/>
          </p:cNvSpPr>
          <p:nvPr/>
        </p:nvSpPr>
        <p:spPr bwMode="auto">
          <a:xfrm>
            <a:off x="0" y="97795"/>
            <a:ext cx="24878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2960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Open vs </a:t>
            </a:r>
            <a:r>
              <a:rPr lang="fr-FR" dirty="0" err="1"/>
              <a:t>closed</a:t>
            </a:r>
            <a:endParaRPr lang="fr-FR" dirty="0"/>
          </a:p>
        </p:txBody>
      </p:sp>
      <p:sp>
        <p:nvSpPr>
          <p:cNvPr id="3" name="Espace réservé du contenu 2"/>
          <p:cNvSpPr>
            <a:spLocks noGrp="1"/>
          </p:cNvSpPr>
          <p:nvPr>
            <p:ph idx="1"/>
          </p:nvPr>
        </p:nvSpPr>
        <p:spPr/>
        <p:txBody>
          <a:bodyPr/>
          <a:lstStyle/>
          <a:p>
            <a:r>
              <a:rPr lang="fr-FR" dirty="0"/>
              <a:t>Open questions encourage</a:t>
            </a:r>
          </a:p>
          <a:p>
            <a:pPr marL="0" indent="0">
              <a:buNone/>
            </a:pPr>
            <a:r>
              <a:rPr lang="fr-FR" dirty="0" err="1"/>
              <a:t>Talking</a:t>
            </a:r>
            <a:r>
              <a:rPr lang="fr-FR" dirty="0"/>
              <a:t> and are </a:t>
            </a:r>
            <a:r>
              <a:rPr lang="fr-FR" dirty="0" err="1"/>
              <a:t>great</a:t>
            </a:r>
            <a:r>
              <a:rPr lang="fr-FR" dirty="0"/>
              <a:t> at </a:t>
            </a:r>
            <a:r>
              <a:rPr lang="fr-FR" dirty="0" err="1"/>
              <a:t>facilitating</a:t>
            </a:r>
            <a:endParaRPr lang="fr-FR" dirty="0"/>
          </a:p>
          <a:p>
            <a:pPr marL="0" indent="0">
              <a:buNone/>
            </a:pPr>
            <a:r>
              <a:rPr lang="fr-FR" dirty="0"/>
              <a:t>The use of abstract </a:t>
            </a:r>
            <a:r>
              <a:rPr lang="fr-FR" dirty="0" err="1"/>
              <a:t>thinking</a:t>
            </a:r>
            <a:r>
              <a:rPr lang="fr-FR" dirty="0"/>
              <a:t> </a:t>
            </a:r>
            <a:r>
              <a:rPr lang="fr-FR" dirty="0" err="1"/>
              <a:t>skills</a:t>
            </a:r>
            <a:endParaRPr lang="fr-FR" dirty="0"/>
          </a:p>
          <a:p>
            <a:pPr marL="0" indent="0">
              <a:buNone/>
            </a:pPr>
            <a:r>
              <a:rPr lang="fr-FR" dirty="0" err="1"/>
              <a:t>Example</a:t>
            </a:r>
            <a:r>
              <a:rPr lang="fr-FR" dirty="0"/>
              <a:t>:</a:t>
            </a:r>
          </a:p>
          <a:p>
            <a:pPr>
              <a:buFontTx/>
              <a:buChar char="-"/>
            </a:pPr>
            <a:r>
              <a:rPr lang="fr-FR" dirty="0" err="1"/>
              <a:t>Did</a:t>
            </a:r>
            <a:r>
              <a:rPr lang="fr-FR" dirty="0"/>
              <a:t> </a:t>
            </a:r>
            <a:r>
              <a:rPr lang="fr-FR" dirty="0" err="1"/>
              <a:t>you</a:t>
            </a:r>
            <a:r>
              <a:rPr lang="fr-FR" dirty="0"/>
              <a:t> </a:t>
            </a:r>
            <a:r>
              <a:rPr lang="fr-FR" dirty="0" err="1"/>
              <a:t>watch</a:t>
            </a:r>
            <a:r>
              <a:rPr lang="fr-FR" dirty="0"/>
              <a:t> a </a:t>
            </a:r>
            <a:r>
              <a:rPr lang="fr-FR" dirty="0" err="1"/>
              <a:t>movie</a:t>
            </a:r>
            <a:r>
              <a:rPr lang="fr-FR" dirty="0"/>
              <a:t> on tv last night?</a:t>
            </a:r>
          </a:p>
          <a:p>
            <a:pPr>
              <a:buFontTx/>
              <a:buChar char="-"/>
            </a:pPr>
            <a:r>
              <a:rPr lang="fr-FR" dirty="0" err="1"/>
              <a:t>What</a:t>
            </a:r>
            <a:r>
              <a:rPr lang="fr-FR" dirty="0"/>
              <a:t> </a:t>
            </a:r>
            <a:r>
              <a:rPr lang="fr-FR" dirty="0" err="1"/>
              <a:t>did</a:t>
            </a:r>
            <a:r>
              <a:rPr lang="fr-FR" dirty="0"/>
              <a:t> </a:t>
            </a:r>
            <a:r>
              <a:rPr lang="fr-FR" dirty="0" err="1"/>
              <a:t>you</a:t>
            </a:r>
            <a:r>
              <a:rPr lang="fr-FR" dirty="0"/>
              <a:t> do </a:t>
            </a:r>
            <a:r>
              <a:rPr lang="fr-FR" dirty="0" err="1"/>
              <a:t>yesterday</a:t>
            </a:r>
            <a:r>
              <a:rPr lang="fr-FR" dirty="0"/>
              <a:t> </a:t>
            </a:r>
            <a:r>
              <a:rPr lang="fr-FR" dirty="0" err="1"/>
              <a:t>evening</a:t>
            </a:r>
            <a:r>
              <a:rPr lang="fr-FR" dirty="0"/>
              <a:t>?          </a:t>
            </a:r>
          </a:p>
          <a:p>
            <a:pPr>
              <a:buFontTx/>
              <a:buChar char="-"/>
            </a:pPr>
            <a:endParaRPr lang="fr-FR" dirty="0"/>
          </a:p>
        </p:txBody>
      </p:sp>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053" y="4497456"/>
            <a:ext cx="6400800" cy="2360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368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Traffic Lights</a:t>
            </a:r>
          </a:p>
        </p:txBody>
      </p:sp>
      <p:sp>
        <p:nvSpPr>
          <p:cNvPr id="3" name="Espace réservé du contenu 2"/>
          <p:cNvSpPr>
            <a:spLocks noGrp="1"/>
          </p:cNvSpPr>
          <p:nvPr>
            <p:ph idx="1"/>
          </p:nvPr>
        </p:nvSpPr>
        <p:spPr/>
        <p:txBody>
          <a:bodyPr>
            <a:normAutofit/>
          </a:bodyPr>
          <a:lstStyle/>
          <a:p>
            <a:r>
              <a:rPr lang="en-US" sz="2800" b="1" dirty="0"/>
              <a:t>Give learners red, yellow and green cards</a:t>
            </a:r>
          </a:p>
          <a:p>
            <a:pPr marL="0" indent="0">
              <a:buNone/>
            </a:pPr>
            <a:r>
              <a:rPr lang="en-US" sz="2800" b="1" dirty="0"/>
              <a:t>At different points during the lesson,</a:t>
            </a:r>
          </a:p>
          <a:p>
            <a:pPr marL="0" indent="0">
              <a:buNone/>
            </a:pPr>
            <a:r>
              <a:rPr lang="en-US" sz="2800" b="1" dirty="0"/>
              <a:t>ask them to choose a card and put it on </a:t>
            </a:r>
          </a:p>
          <a:p>
            <a:pPr marL="0" indent="0">
              <a:buNone/>
            </a:pPr>
            <a:r>
              <a:rPr lang="en-US" sz="2800" b="1" dirty="0"/>
              <a:t>Their desk to show how much they                           </a:t>
            </a:r>
          </a:p>
          <a:p>
            <a:pPr marL="0" indent="0">
              <a:buNone/>
            </a:pPr>
            <a:r>
              <a:rPr lang="en-US" sz="2800" b="1" dirty="0"/>
              <a:t>Understand (</a:t>
            </a:r>
            <a:r>
              <a:rPr lang="fr-FR" sz="2800" b="1" dirty="0" err="1"/>
              <a:t>red</a:t>
            </a:r>
            <a:r>
              <a:rPr lang="fr-FR" sz="2800" b="1" dirty="0"/>
              <a:t> = </a:t>
            </a:r>
            <a:r>
              <a:rPr lang="fr-FR" sz="2800" b="1" dirty="0" err="1"/>
              <a:t>don’t</a:t>
            </a:r>
            <a:r>
              <a:rPr lang="fr-FR" sz="2800" b="1" dirty="0"/>
              <a:t> </a:t>
            </a:r>
            <a:r>
              <a:rPr lang="fr-FR" sz="2800" b="1" dirty="0" err="1"/>
              <a:t>understand</a:t>
            </a:r>
            <a:r>
              <a:rPr lang="fr-FR" sz="2800" b="1" dirty="0"/>
              <a:t>,</a:t>
            </a:r>
          </a:p>
          <a:p>
            <a:pPr marL="0" indent="0">
              <a:buNone/>
            </a:pPr>
            <a:r>
              <a:rPr lang="fr-FR" sz="2800" b="1" dirty="0" err="1"/>
              <a:t>yellow</a:t>
            </a:r>
            <a:r>
              <a:rPr lang="fr-FR" sz="2800" b="1" dirty="0"/>
              <a:t> = </a:t>
            </a:r>
            <a:r>
              <a:rPr lang="fr-FR" sz="2800" b="1" dirty="0" err="1"/>
              <a:t>partly</a:t>
            </a:r>
            <a:r>
              <a:rPr lang="fr-FR" sz="2800" b="1" dirty="0"/>
              <a:t> </a:t>
            </a:r>
            <a:r>
              <a:rPr lang="fr-FR" sz="2800" b="1" dirty="0" err="1"/>
              <a:t>understand</a:t>
            </a:r>
            <a:r>
              <a:rPr lang="fr-FR" sz="2800" b="1" dirty="0"/>
              <a:t>,</a:t>
            </a:r>
          </a:p>
          <a:p>
            <a:pPr marL="0" indent="0">
              <a:buNone/>
            </a:pPr>
            <a:r>
              <a:rPr lang="fr-FR" sz="2800" b="1" dirty="0"/>
              <a:t>green = </a:t>
            </a:r>
            <a:r>
              <a:rPr lang="fr-FR" sz="2800" b="1" dirty="0" err="1"/>
              <a:t>totally</a:t>
            </a:r>
            <a:r>
              <a:rPr lang="fr-FR" sz="2800" b="1" dirty="0"/>
              <a:t> </a:t>
            </a:r>
            <a:r>
              <a:rPr lang="fr-FR" sz="2800" b="1" dirty="0" err="1"/>
              <a:t>understand</a:t>
            </a:r>
            <a:r>
              <a:rPr lang="fr-FR" sz="2800" b="1" dirty="0"/>
              <a:t>).           </a:t>
            </a:r>
          </a:p>
        </p:txBody>
      </p:sp>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817" y="990600"/>
            <a:ext cx="3763618" cy="503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490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Post-</a:t>
            </a:r>
            <a:r>
              <a:rPr lang="fr-FR" dirty="0" err="1"/>
              <a:t>its</a:t>
            </a:r>
            <a:endParaRPr lang="fr-FR" dirty="0"/>
          </a:p>
        </p:txBody>
      </p:sp>
      <p:sp>
        <p:nvSpPr>
          <p:cNvPr id="3" name="Espace réservé du contenu 2"/>
          <p:cNvSpPr>
            <a:spLocks noGrp="1"/>
          </p:cNvSpPr>
          <p:nvPr>
            <p:ph idx="1"/>
          </p:nvPr>
        </p:nvSpPr>
        <p:spPr>
          <a:xfrm>
            <a:off x="1749287" y="2067339"/>
            <a:ext cx="9435548" cy="4518692"/>
          </a:xfrm>
        </p:spPr>
        <p:txBody>
          <a:bodyPr>
            <a:normAutofit lnSpcReduction="10000"/>
          </a:bodyPr>
          <a:lstStyle/>
          <a:p>
            <a:r>
              <a:rPr lang="en-US" sz="2200" b="1" dirty="0">
                <a:latin typeface="Times New Roman" panose="02020603050405020304" pitchFamily="18" charset="0"/>
                <a:cs typeface="Times New Roman" panose="02020603050405020304" pitchFamily="18" charset="0"/>
              </a:rPr>
              <a:t>Use post-it notes to evaluate learning. </a:t>
            </a:r>
          </a:p>
          <a:p>
            <a:pPr marL="0" indent="0">
              <a:buNone/>
            </a:pPr>
            <a:r>
              <a:rPr lang="en-US" sz="2200" b="1" dirty="0">
                <a:latin typeface="Times New Roman" panose="02020603050405020304" pitchFamily="18" charset="0"/>
                <a:cs typeface="Times New Roman" panose="02020603050405020304" pitchFamily="18" charset="0"/>
              </a:rPr>
              <a:t>Give to groups, pairs or individuals</a:t>
            </a:r>
          </a:p>
          <a:p>
            <a:pPr marL="0" indent="0">
              <a:buNone/>
            </a:pPr>
            <a:r>
              <a:rPr lang="en-US" sz="2200" b="1" dirty="0">
                <a:latin typeface="Times New Roman" panose="02020603050405020304" pitchFamily="18" charset="0"/>
                <a:cs typeface="Times New Roman" panose="02020603050405020304" pitchFamily="18" charset="0"/>
              </a:rPr>
              <a:t>and ask them to answer questions.                    </a:t>
            </a:r>
          </a:p>
          <a:p>
            <a:pPr marL="0" indent="0">
              <a:buNone/>
            </a:pPr>
            <a:r>
              <a:rPr lang="en-US" sz="2200" b="1" dirty="0">
                <a:latin typeface="Times New Roman" panose="02020603050405020304" pitchFamily="18" charset="0"/>
                <a:cs typeface="Times New Roman" panose="02020603050405020304" pitchFamily="18" charset="0"/>
              </a:rPr>
              <a:t>For example:</a:t>
            </a:r>
          </a:p>
          <a:p>
            <a:pPr marL="0" indent="0">
              <a:buNone/>
            </a:pP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What</a:t>
            </a:r>
            <a:r>
              <a:rPr lang="fr-FR" sz="2200" b="1" dirty="0">
                <a:latin typeface="Times New Roman" panose="02020603050405020304" pitchFamily="18" charset="0"/>
                <a:cs typeface="Times New Roman" panose="02020603050405020304" pitchFamily="18" charset="0"/>
              </a:rPr>
              <a:t> have I </a:t>
            </a:r>
            <a:r>
              <a:rPr lang="fr-FR" sz="2200" b="1" dirty="0" err="1">
                <a:latin typeface="Times New Roman" panose="02020603050405020304" pitchFamily="18" charset="0"/>
                <a:cs typeface="Times New Roman" panose="02020603050405020304" pitchFamily="18" charset="0"/>
              </a:rPr>
              <a:t>learnt</a:t>
            </a:r>
            <a:r>
              <a:rPr lang="fr-FR" sz="2200" b="1" dirty="0">
                <a:latin typeface="Times New Roman" panose="02020603050405020304" pitchFamily="18" charset="0"/>
                <a:cs typeface="Times New Roman" panose="02020603050405020304" pitchFamily="18" charset="0"/>
              </a:rPr>
              <a:t>?</a:t>
            </a:r>
          </a:p>
          <a:p>
            <a:pPr marL="0" indent="0">
              <a:buNone/>
            </a:pPr>
            <a:r>
              <a:rPr lang="en-US" sz="2200" b="1" dirty="0">
                <a:latin typeface="Times New Roman" panose="02020603050405020304" pitchFamily="18" charset="0"/>
                <a:cs typeface="Times New Roman" panose="02020603050405020304" pitchFamily="18" charset="0"/>
              </a:rPr>
              <a:t>* What have I found easy?</a:t>
            </a:r>
          </a:p>
          <a:p>
            <a:pPr marL="0" indent="0">
              <a:buNone/>
            </a:pPr>
            <a:r>
              <a:rPr lang="en-US" sz="2200" b="1" dirty="0">
                <a:latin typeface="Times New Roman" panose="02020603050405020304" pitchFamily="18" charset="0"/>
                <a:cs typeface="Times New Roman" panose="02020603050405020304" pitchFamily="18" charset="0"/>
              </a:rPr>
              <a:t>* What have I found difficult?</a:t>
            </a:r>
          </a:p>
          <a:p>
            <a:pPr marL="0" indent="0">
              <a:buNone/>
            </a:pPr>
            <a:r>
              <a:rPr lang="en-US" sz="2200" b="1" dirty="0">
                <a:latin typeface="Times New Roman" panose="02020603050405020304" pitchFamily="18" charset="0"/>
                <a:cs typeface="Times New Roman" panose="02020603050405020304" pitchFamily="18" charset="0"/>
              </a:rPr>
              <a:t>* What do I want to know now?</a:t>
            </a:r>
          </a:p>
          <a:p>
            <a:pPr marL="0" indent="0">
              <a:buNone/>
            </a:pPr>
            <a:endParaRPr lang="en-US" dirty="0"/>
          </a:p>
          <a:p>
            <a:pPr marL="0" indent="0">
              <a:buNone/>
            </a:pPr>
            <a:r>
              <a:rPr lang="en-US" dirty="0"/>
              <a:t/>
            </a:r>
            <a:br>
              <a:rPr lang="en-US" dirty="0"/>
            </a:br>
            <a:endParaRPr lang="fr-FR" dirty="0"/>
          </a:p>
        </p:txBody>
      </p:sp>
      <p:pic>
        <p:nvPicPr>
          <p:cNvPr id="2050"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0" y="1276351"/>
            <a:ext cx="4344229" cy="516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387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The Exit Ticket</a:t>
            </a:r>
          </a:p>
        </p:txBody>
      </p:sp>
      <p:sp>
        <p:nvSpPr>
          <p:cNvPr id="3" name="Espace réservé du contenu 2"/>
          <p:cNvSpPr>
            <a:spLocks noGrp="1"/>
          </p:cNvSpPr>
          <p:nvPr>
            <p:ph idx="1"/>
          </p:nvPr>
        </p:nvSpPr>
        <p:spPr/>
        <p:txBody>
          <a:bodyPr/>
          <a:lstStyle/>
          <a:p>
            <a:r>
              <a:rPr lang="fr-FR" dirty="0"/>
              <a:t>At the end of class, </a:t>
            </a:r>
            <a:r>
              <a:rPr lang="fr-FR" dirty="0" err="1"/>
              <a:t>ask</a:t>
            </a:r>
            <a:r>
              <a:rPr lang="fr-FR" dirty="0"/>
              <a:t> </a:t>
            </a:r>
            <a:r>
              <a:rPr lang="fr-FR" dirty="0" err="1"/>
              <a:t>students</a:t>
            </a:r>
            <a:r>
              <a:rPr lang="fr-FR" dirty="0"/>
              <a:t> to </a:t>
            </a:r>
          </a:p>
          <a:p>
            <a:pPr marL="0" indent="0">
              <a:buNone/>
            </a:pPr>
            <a:r>
              <a:rPr lang="fr-FR" dirty="0" err="1"/>
              <a:t>respond</a:t>
            </a:r>
            <a:r>
              <a:rPr lang="fr-FR" dirty="0"/>
              <a:t> to a question or prompt:</a:t>
            </a:r>
          </a:p>
          <a:p>
            <a:pPr marL="0" indent="0">
              <a:buNone/>
            </a:pPr>
            <a:r>
              <a:rPr lang="en-US" dirty="0"/>
              <a:t>Write one thing you learned today</a:t>
            </a:r>
          </a:p>
          <a:p>
            <a:pPr marL="0" indent="0">
              <a:buNone/>
            </a:pPr>
            <a:r>
              <a:rPr lang="fr-FR" dirty="0"/>
              <a:t> - I </a:t>
            </a:r>
            <a:r>
              <a:rPr lang="fr-FR" dirty="0" err="1"/>
              <a:t>didn't</a:t>
            </a:r>
            <a:r>
              <a:rPr lang="fr-FR" dirty="0"/>
              <a:t> </a:t>
            </a:r>
            <a:r>
              <a:rPr lang="fr-FR" dirty="0" err="1"/>
              <a:t>understand</a:t>
            </a:r>
            <a:r>
              <a:rPr lang="fr-FR" dirty="0"/>
              <a:t>…</a:t>
            </a:r>
          </a:p>
          <a:p>
            <a:pPr marL="0" indent="0">
              <a:buNone/>
            </a:pPr>
            <a:r>
              <a:rPr lang="en-US" dirty="0"/>
              <a:t>-  I would like to learn more about…</a:t>
            </a:r>
          </a:p>
          <a:p>
            <a:pPr marL="0" indent="0">
              <a:buNone/>
            </a:pPr>
            <a:r>
              <a:rPr lang="fr-FR" dirty="0"/>
              <a:t>- </a:t>
            </a:r>
            <a:r>
              <a:rPr lang="fr-FR" dirty="0" err="1"/>
              <a:t>Please</a:t>
            </a:r>
            <a:r>
              <a:rPr lang="fr-FR" dirty="0"/>
              <a:t> </a:t>
            </a:r>
            <a:r>
              <a:rPr lang="fr-FR" dirty="0" err="1"/>
              <a:t>explain</a:t>
            </a:r>
            <a:r>
              <a:rPr lang="fr-FR" dirty="0"/>
              <a:t> more about…</a:t>
            </a:r>
          </a:p>
          <a:p>
            <a:pPr marL="0" indent="0">
              <a:buNone/>
            </a:pPr>
            <a:r>
              <a:rPr lang="fr-FR" dirty="0"/>
              <a:t>- I </a:t>
            </a:r>
            <a:r>
              <a:rPr lang="fr-FR" dirty="0" err="1"/>
              <a:t>wish</a:t>
            </a:r>
            <a:r>
              <a:rPr lang="fr-FR" dirty="0"/>
              <a:t>…</a:t>
            </a:r>
          </a:p>
        </p:txBody>
      </p:sp>
      <p:pic>
        <p:nvPicPr>
          <p:cNvPr id="8194"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377" y="971550"/>
            <a:ext cx="4365625" cy="474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956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Setting </a:t>
            </a:r>
            <a:r>
              <a:rPr lang="fr-FR" dirty="0" err="1"/>
              <a:t>personal</a:t>
            </a:r>
            <a:r>
              <a:rPr lang="fr-FR" dirty="0"/>
              <a:t> goals</a:t>
            </a:r>
          </a:p>
        </p:txBody>
      </p:sp>
      <p:sp>
        <p:nvSpPr>
          <p:cNvPr id="3" name="Espace réservé du contenu 2"/>
          <p:cNvSpPr>
            <a:spLocks noGrp="1"/>
          </p:cNvSpPr>
          <p:nvPr>
            <p:ph idx="1"/>
          </p:nvPr>
        </p:nvSpPr>
        <p:spPr>
          <a:xfrm>
            <a:off x="1162050" y="1390650"/>
            <a:ext cx="10342562" cy="4520572"/>
          </a:xfrm>
        </p:spPr>
        <p:txBody>
          <a:bodyPr>
            <a:normAutofit/>
          </a:bodyPr>
          <a:lstStyle/>
          <a:p>
            <a:r>
              <a:rPr lang="fr-FR" sz="2800" dirty="0"/>
              <a:t> </a:t>
            </a:r>
            <a:r>
              <a:rPr lang="fr-FR" sz="2800" dirty="0" err="1"/>
              <a:t>After</a:t>
            </a:r>
            <a:r>
              <a:rPr lang="fr-FR" sz="2800" dirty="0"/>
              <a:t> feedback, encourage</a:t>
            </a:r>
          </a:p>
          <a:p>
            <a:pPr marL="0" indent="0">
              <a:buNone/>
            </a:pPr>
            <a:r>
              <a:rPr lang="fr-FR" sz="2800" dirty="0" err="1"/>
              <a:t>Students</a:t>
            </a:r>
            <a:r>
              <a:rPr lang="fr-FR" sz="2800" dirty="0"/>
              <a:t> to set </a:t>
            </a:r>
            <a:r>
              <a:rPr lang="fr-FR" sz="2800" dirty="0" err="1"/>
              <a:t>personal</a:t>
            </a:r>
            <a:r>
              <a:rPr lang="fr-FR" sz="2800" dirty="0"/>
              <a:t> goals.</a:t>
            </a:r>
          </a:p>
          <a:p>
            <a:pPr>
              <a:buFont typeface="Arial" panose="020B0604020202020204" pitchFamily="34" charset="0"/>
              <a:buChar char="•"/>
            </a:pPr>
            <a:r>
              <a:rPr lang="fr-FR" sz="2800" dirty="0"/>
              <a:t>I </a:t>
            </a:r>
            <a:r>
              <a:rPr lang="fr-FR" sz="2800" dirty="0" err="1"/>
              <a:t>will</a:t>
            </a:r>
            <a:r>
              <a:rPr lang="fr-FR" sz="2800" dirty="0"/>
              <a:t> </a:t>
            </a:r>
            <a:r>
              <a:rPr lang="fr-FR" sz="2800" dirty="0" err="1"/>
              <a:t>learn</a:t>
            </a:r>
            <a:r>
              <a:rPr lang="fr-FR" sz="2800" dirty="0"/>
              <a:t> </a:t>
            </a:r>
            <a:r>
              <a:rPr lang="fr-FR" sz="2800" dirty="0" err="1"/>
              <a:t>two</a:t>
            </a:r>
            <a:r>
              <a:rPr lang="fr-FR" sz="2800" dirty="0"/>
              <a:t> </a:t>
            </a:r>
            <a:r>
              <a:rPr lang="fr-FR" sz="2800" dirty="0" err="1"/>
              <a:t>irregular</a:t>
            </a:r>
            <a:endParaRPr lang="fr-FR" sz="2800" dirty="0"/>
          </a:p>
          <a:p>
            <a:pPr marL="0" indent="0">
              <a:buNone/>
            </a:pPr>
            <a:r>
              <a:rPr lang="fr-FR" sz="2800" dirty="0" err="1"/>
              <a:t>verbs</a:t>
            </a:r>
            <a:r>
              <a:rPr lang="fr-FR" sz="2800" dirty="0"/>
              <a:t> a </a:t>
            </a:r>
            <a:r>
              <a:rPr lang="fr-FR" sz="2800" dirty="0" err="1"/>
              <a:t>day</a:t>
            </a:r>
            <a:endParaRPr lang="fr-FR" sz="2800" dirty="0"/>
          </a:p>
          <a:p>
            <a:pPr>
              <a:buFont typeface="Arial" panose="020B0604020202020204" pitchFamily="34" charset="0"/>
              <a:buChar char="•"/>
            </a:pPr>
            <a:r>
              <a:rPr lang="fr-FR" sz="2800" dirty="0"/>
              <a:t>I </a:t>
            </a:r>
            <a:r>
              <a:rPr lang="fr-FR" sz="2800" dirty="0" err="1"/>
              <a:t>will</a:t>
            </a:r>
            <a:r>
              <a:rPr lang="fr-FR" sz="2800" dirty="0"/>
              <a:t> </a:t>
            </a:r>
            <a:r>
              <a:rPr lang="fr-FR" sz="2800" dirty="0" err="1"/>
              <a:t>read</a:t>
            </a:r>
            <a:r>
              <a:rPr lang="fr-FR" sz="2800" dirty="0"/>
              <a:t> one page story </a:t>
            </a:r>
            <a:r>
              <a:rPr lang="fr-FR" sz="2800" dirty="0" err="1"/>
              <a:t>everyday</a:t>
            </a:r>
            <a:endParaRPr lang="fr-FR" sz="2800" dirty="0"/>
          </a:p>
          <a:p>
            <a:pPr marL="0" indent="0">
              <a:buNone/>
            </a:pPr>
            <a:r>
              <a:rPr lang="fr-FR" sz="2800" dirty="0" err="1"/>
              <a:t>before</a:t>
            </a:r>
            <a:r>
              <a:rPr lang="fr-FR" sz="2800" dirty="0"/>
              <a:t> I go to </a:t>
            </a:r>
            <a:r>
              <a:rPr lang="fr-FR" sz="2800" dirty="0" err="1"/>
              <a:t>bed</a:t>
            </a:r>
            <a:endParaRPr lang="fr-FR" sz="2800" dirty="0"/>
          </a:p>
          <a:p>
            <a:pPr>
              <a:buFont typeface="Arial" panose="020B0604020202020204" pitchFamily="34" charset="0"/>
              <a:buChar char="•"/>
            </a:pPr>
            <a:r>
              <a:rPr lang="fr-FR" sz="2800" dirty="0"/>
              <a:t>I  </a:t>
            </a:r>
            <a:r>
              <a:rPr lang="fr-FR" sz="2800" dirty="0" err="1"/>
              <a:t>will</a:t>
            </a:r>
            <a:r>
              <a:rPr lang="fr-FR" sz="2800" dirty="0"/>
              <a:t> </a:t>
            </a:r>
            <a:r>
              <a:rPr lang="fr-FR" sz="2800" dirty="0" err="1"/>
              <a:t>pay</a:t>
            </a:r>
            <a:r>
              <a:rPr lang="fr-FR" sz="2800" dirty="0"/>
              <a:t> more attention to</a:t>
            </a:r>
          </a:p>
          <a:p>
            <a:pPr marL="0" indent="0">
              <a:buNone/>
            </a:pPr>
            <a:r>
              <a:rPr lang="fr-FR" sz="2800" dirty="0" err="1"/>
              <a:t>punctuation</a:t>
            </a:r>
            <a:r>
              <a:rPr lang="fr-FR" sz="2800" dirty="0"/>
              <a:t> in </a:t>
            </a:r>
            <a:r>
              <a:rPr lang="fr-FR" sz="2800" dirty="0" err="1"/>
              <a:t>my</a:t>
            </a:r>
            <a:r>
              <a:rPr lang="fr-FR" sz="2800" dirty="0"/>
              <a:t> </a:t>
            </a:r>
            <a:r>
              <a:rPr lang="fr-FR" sz="2800" dirty="0" err="1"/>
              <a:t>writing</a:t>
            </a:r>
            <a:endParaRPr lang="fr-FR" sz="2800" dirty="0"/>
          </a:p>
        </p:txBody>
      </p:sp>
      <p:pic>
        <p:nvPicPr>
          <p:cNvPr id="5" name="Image 4" descr="Afficher l'image d'orig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1987" y="164199"/>
            <a:ext cx="3042015" cy="3394927"/>
          </a:xfrm>
          <a:prstGeom prst="rect">
            <a:avLst/>
          </a:prstGeom>
          <a:noFill/>
          <a:ln>
            <a:noFill/>
          </a:ln>
        </p:spPr>
      </p:pic>
    </p:spTree>
    <p:extLst>
      <p:ext uri="{BB962C8B-B14F-4D97-AF65-F5344CB8AC3E}">
        <p14:creationId xmlns:p14="http://schemas.microsoft.com/office/powerpoint/2010/main" val="1899159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dirty="0" err="1"/>
              <a:t>Wait</a:t>
            </a:r>
            <a:r>
              <a:rPr lang="fr-FR" dirty="0"/>
              <a:t> Time</a:t>
            </a:r>
          </a:p>
        </p:txBody>
      </p:sp>
      <p:sp>
        <p:nvSpPr>
          <p:cNvPr id="3" name="Espace réservé du contenu 2"/>
          <p:cNvSpPr>
            <a:spLocks noGrp="1"/>
          </p:cNvSpPr>
          <p:nvPr>
            <p:ph idx="1"/>
          </p:nvPr>
        </p:nvSpPr>
        <p:spPr/>
        <p:txBody>
          <a:bodyPr/>
          <a:lstStyle/>
          <a:p>
            <a:r>
              <a:rPr lang="fr-FR" dirty="0"/>
              <a:t> </a:t>
            </a:r>
            <a:r>
              <a:rPr lang="en-US" dirty="0"/>
              <a:t>Give 30 seconds silent thinking before any answers.</a:t>
            </a:r>
          </a:p>
          <a:p>
            <a:r>
              <a:rPr lang="en-US" dirty="0"/>
              <a:t>Ask learners to brainstorm in pairs first for 2-3 minutes.</a:t>
            </a:r>
          </a:p>
          <a:p>
            <a:r>
              <a:rPr lang="en-US" dirty="0"/>
              <a:t>Ask learners to write some notes before answering.</a:t>
            </a:r>
          </a:p>
          <a:p>
            <a:r>
              <a:rPr lang="en-US" dirty="0"/>
              <a:t>Ask learners to discuss with a partner before answering.</a:t>
            </a:r>
          </a:p>
          <a:p>
            <a:r>
              <a:rPr lang="en-US" dirty="0"/>
              <a:t>Use think, pair, share.</a:t>
            </a:r>
          </a:p>
          <a:p>
            <a:endParaRPr lang="fr-FR" dirty="0"/>
          </a:p>
        </p:txBody>
      </p:sp>
      <p:pic>
        <p:nvPicPr>
          <p:cNvPr id="614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475" y="1270000"/>
            <a:ext cx="3140076"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44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dirty="0" err="1"/>
              <a:t>Exemplar</a:t>
            </a:r>
            <a:r>
              <a:rPr lang="fr-FR" dirty="0"/>
              <a:t> </a:t>
            </a:r>
            <a:r>
              <a:rPr lang="fr-FR" dirty="0" err="1"/>
              <a:t>Work</a:t>
            </a:r>
            <a:endParaRPr lang="fr-FR" dirty="0"/>
          </a:p>
        </p:txBody>
      </p:sp>
      <p:sp>
        <p:nvSpPr>
          <p:cNvPr id="3" name="Espace réservé du contenu 2"/>
          <p:cNvSpPr>
            <a:spLocks noGrp="1"/>
          </p:cNvSpPr>
          <p:nvPr>
            <p:ph idx="1"/>
          </p:nvPr>
        </p:nvSpPr>
        <p:spPr/>
        <p:txBody>
          <a:bodyPr/>
          <a:lstStyle/>
          <a:p>
            <a:r>
              <a:rPr lang="fr-FR" dirty="0"/>
              <a:t> </a:t>
            </a:r>
            <a:r>
              <a:rPr lang="fr-FR" dirty="0" err="1"/>
              <a:t>Get</a:t>
            </a:r>
            <a:r>
              <a:rPr lang="fr-FR" dirty="0"/>
              <a:t> </a:t>
            </a:r>
            <a:r>
              <a:rPr lang="fr-FR" dirty="0" err="1"/>
              <a:t>students</a:t>
            </a:r>
            <a:r>
              <a:rPr lang="fr-FR" dirty="0"/>
              <a:t> to correct </a:t>
            </a:r>
            <a:r>
              <a:rPr lang="fr-FR" dirty="0" err="1"/>
              <a:t>using</a:t>
            </a:r>
            <a:r>
              <a:rPr lang="fr-FR" dirty="0"/>
              <a:t> </a:t>
            </a:r>
            <a:r>
              <a:rPr lang="fr-FR" dirty="0" err="1"/>
              <a:t>assessment</a:t>
            </a:r>
            <a:r>
              <a:rPr lang="fr-FR" dirty="0"/>
              <a:t> </a:t>
            </a:r>
            <a:r>
              <a:rPr lang="fr-FR" dirty="0" err="1"/>
              <a:t>criteria</a:t>
            </a:r>
            <a:endParaRPr lang="fr-FR" dirty="0"/>
          </a:p>
          <a:p>
            <a:pPr marL="0" indent="0">
              <a:buNone/>
            </a:pPr>
            <a:r>
              <a:rPr lang="fr-FR" dirty="0"/>
              <a:t>not </a:t>
            </a:r>
            <a:r>
              <a:rPr lang="fr-FR" dirty="0" err="1"/>
              <a:t>only</a:t>
            </a:r>
            <a:r>
              <a:rPr lang="fr-FR" dirty="0"/>
              <a:t> documents </a:t>
            </a:r>
            <a:r>
              <a:rPr lang="fr-FR" dirty="0" err="1"/>
              <a:t>with</a:t>
            </a:r>
            <a:r>
              <a:rPr lang="fr-FR" dirty="0"/>
              <a:t> </a:t>
            </a:r>
            <a:r>
              <a:rPr lang="fr-FR" dirty="0" err="1"/>
              <a:t>mistakes</a:t>
            </a:r>
            <a:r>
              <a:rPr lang="fr-FR" dirty="0"/>
              <a:t> but </a:t>
            </a:r>
            <a:r>
              <a:rPr lang="fr-FR" dirty="0" err="1"/>
              <a:t>also</a:t>
            </a:r>
            <a:endParaRPr lang="fr-FR" dirty="0"/>
          </a:p>
          <a:p>
            <a:pPr marL="0" indent="0">
              <a:buNone/>
            </a:pPr>
            <a:r>
              <a:rPr lang="fr-FR" dirty="0" err="1"/>
              <a:t>exemplar</a:t>
            </a:r>
            <a:r>
              <a:rPr lang="fr-FR" dirty="0"/>
              <a:t> </a:t>
            </a:r>
            <a:r>
              <a:rPr lang="fr-FR" dirty="0" err="1"/>
              <a:t>work</a:t>
            </a:r>
            <a:r>
              <a:rPr lang="fr-FR" dirty="0"/>
              <a:t> (</a:t>
            </a:r>
            <a:r>
              <a:rPr lang="fr-FR" dirty="0" err="1"/>
              <a:t>what</a:t>
            </a:r>
            <a:r>
              <a:rPr lang="fr-FR" dirty="0"/>
              <a:t> </a:t>
            </a:r>
            <a:r>
              <a:rPr lang="fr-FR" dirty="0" err="1"/>
              <a:t>makes</a:t>
            </a:r>
            <a:r>
              <a:rPr lang="fr-FR" dirty="0"/>
              <a:t> </a:t>
            </a:r>
            <a:r>
              <a:rPr lang="fr-FR" dirty="0" err="1"/>
              <a:t>it</a:t>
            </a:r>
            <a:r>
              <a:rPr lang="fr-FR" dirty="0"/>
              <a:t> a good </a:t>
            </a:r>
            <a:r>
              <a:rPr lang="fr-FR" dirty="0" err="1"/>
              <a:t>piece</a:t>
            </a:r>
            <a:endParaRPr lang="fr-FR" dirty="0"/>
          </a:p>
          <a:p>
            <a:pPr marL="0" indent="0">
              <a:buNone/>
            </a:pPr>
            <a:r>
              <a:rPr lang="fr-FR" dirty="0"/>
              <a:t>of </a:t>
            </a:r>
            <a:r>
              <a:rPr lang="fr-FR" dirty="0" err="1"/>
              <a:t>work</a:t>
            </a:r>
            <a:r>
              <a:rPr lang="fr-FR" dirty="0"/>
              <a:t>?)</a:t>
            </a:r>
          </a:p>
          <a:p>
            <a:pPr marL="0" indent="0">
              <a:buNone/>
            </a:pPr>
            <a:endParaRPr lang="fr-FR" dirty="0"/>
          </a:p>
          <a:p>
            <a:pPr marL="0" indent="0">
              <a:buNone/>
            </a:pPr>
            <a:r>
              <a:rPr lang="fr-FR" dirty="0"/>
              <a:t> </a:t>
            </a:r>
          </a:p>
        </p:txBody>
      </p:sp>
      <p:pic>
        <p:nvPicPr>
          <p:cNvPr id="7172" name="Picture 4"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49" y="2628900"/>
            <a:ext cx="4143841"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212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Two</a:t>
            </a:r>
            <a:r>
              <a:rPr lang="fr-FR" dirty="0"/>
              <a:t> </a:t>
            </a:r>
            <a:r>
              <a:rPr lang="fr-FR" dirty="0" err="1"/>
              <a:t>truths</a:t>
            </a:r>
            <a:r>
              <a:rPr lang="fr-FR" dirty="0"/>
              <a:t> and a lie</a:t>
            </a:r>
          </a:p>
        </p:txBody>
      </p:sp>
      <p:sp>
        <p:nvSpPr>
          <p:cNvPr id="3" name="Espace réservé du contenu 2"/>
          <p:cNvSpPr>
            <a:spLocks noGrp="1"/>
          </p:cNvSpPr>
          <p:nvPr>
            <p:ph idx="1"/>
          </p:nvPr>
        </p:nvSpPr>
        <p:spPr/>
        <p:txBody>
          <a:bodyPr/>
          <a:lstStyle/>
          <a:p>
            <a:pPr marL="0" indent="0">
              <a:buNone/>
            </a:pPr>
            <a:endParaRPr lang="fr-FR" dirty="0"/>
          </a:p>
          <a:p>
            <a:pPr>
              <a:buFontTx/>
              <a:buChar char="-"/>
            </a:pPr>
            <a:r>
              <a:rPr lang="fr-FR" dirty="0"/>
              <a:t>I  </a:t>
            </a:r>
            <a:r>
              <a:rPr lang="fr-FR" dirty="0" err="1"/>
              <a:t>like</a:t>
            </a:r>
            <a:r>
              <a:rPr lang="fr-FR" dirty="0"/>
              <a:t> </a:t>
            </a:r>
            <a:r>
              <a:rPr lang="fr-FR" dirty="0" err="1"/>
              <a:t>fotball</a:t>
            </a:r>
            <a:endParaRPr lang="fr-FR" dirty="0"/>
          </a:p>
          <a:p>
            <a:pPr>
              <a:buFontTx/>
              <a:buChar char="-"/>
            </a:pPr>
            <a:r>
              <a:rPr lang="fr-FR" dirty="0"/>
              <a:t>I </a:t>
            </a:r>
            <a:r>
              <a:rPr lang="fr-FR" dirty="0" err="1"/>
              <a:t>am</a:t>
            </a:r>
            <a:r>
              <a:rPr lang="fr-FR" dirty="0"/>
              <a:t> not </a:t>
            </a:r>
            <a:r>
              <a:rPr lang="fr-FR" dirty="0" err="1"/>
              <a:t>into</a:t>
            </a:r>
            <a:r>
              <a:rPr lang="fr-FR" dirty="0"/>
              <a:t> action </a:t>
            </a:r>
            <a:r>
              <a:rPr lang="fr-FR" dirty="0" err="1"/>
              <a:t>movies</a:t>
            </a:r>
            <a:endParaRPr lang="fr-FR" dirty="0"/>
          </a:p>
          <a:p>
            <a:pPr>
              <a:buFontTx/>
              <a:buChar char="-"/>
            </a:pPr>
            <a:r>
              <a:rPr lang="fr-FR" dirty="0"/>
              <a:t>I </a:t>
            </a:r>
            <a:r>
              <a:rPr lang="fr-FR" dirty="0" err="1"/>
              <a:t>don’t</a:t>
            </a:r>
            <a:r>
              <a:rPr lang="fr-FR" dirty="0"/>
              <a:t> </a:t>
            </a:r>
            <a:r>
              <a:rPr lang="fr-FR" dirty="0" err="1"/>
              <a:t>like</a:t>
            </a:r>
            <a:r>
              <a:rPr lang="fr-FR" dirty="0"/>
              <a:t> shopping </a:t>
            </a:r>
          </a:p>
          <a:p>
            <a:pPr marL="0" indent="0">
              <a:buNone/>
            </a:pPr>
            <a:endParaRPr lang="fr-FR" dirty="0"/>
          </a:p>
          <a:p>
            <a:pPr marL="0" indent="0">
              <a:buNone/>
            </a:pPr>
            <a:r>
              <a:rPr lang="fr-FR" dirty="0"/>
              <a:t>            </a:t>
            </a:r>
            <a:r>
              <a:rPr lang="fr-FR" dirty="0" err="1"/>
              <a:t>Give</a:t>
            </a:r>
            <a:r>
              <a:rPr lang="fr-FR" dirty="0"/>
              <a:t> </a:t>
            </a:r>
            <a:r>
              <a:rPr lang="fr-FR" dirty="0" err="1"/>
              <a:t>other</a:t>
            </a:r>
            <a:r>
              <a:rPr lang="fr-FR" dirty="0"/>
              <a:t> </a:t>
            </a:r>
            <a:r>
              <a:rPr lang="fr-FR" dirty="0" err="1"/>
              <a:t>examples</a:t>
            </a:r>
            <a:r>
              <a:rPr lang="fr-FR" dirty="0"/>
              <a:t> </a:t>
            </a:r>
            <a:r>
              <a:rPr lang="fr-FR" dirty="0" err="1"/>
              <a:t>based</a:t>
            </a:r>
            <a:r>
              <a:rPr lang="fr-FR" dirty="0"/>
              <a:t> on middle </a:t>
            </a:r>
            <a:r>
              <a:rPr lang="fr-FR" dirty="0" err="1"/>
              <a:t>school</a:t>
            </a:r>
            <a:r>
              <a:rPr lang="fr-FR" dirty="0"/>
              <a:t> and high </a:t>
            </a:r>
            <a:r>
              <a:rPr lang="fr-FR" dirty="0" err="1"/>
              <a:t>school</a:t>
            </a:r>
            <a:endParaRPr lang="fr-FR" dirty="0"/>
          </a:p>
          <a:p>
            <a:pPr marL="0" indent="0">
              <a:buNone/>
            </a:pPr>
            <a:r>
              <a:rPr lang="fr-FR" dirty="0" err="1"/>
              <a:t>textbooks</a:t>
            </a:r>
            <a:endParaRPr lang="fr-FR" dirty="0"/>
          </a:p>
        </p:txBody>
      </p:sp>
    </p:spTree>
    <p:extLst>
      <p:ext uri="{BB962C8B-B14F-4D97-AF65-F5344CB8AC3E}">
        <p14:creationId xmlns:p14="http://schemas.microsoft.com/office/powerpoint/2010/main" val="295387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Carousel</a:t>
            </a:r>
            <a:r>
              <a:rPr lang="fr-FR" dirty="0"/>
              <a:t> brainstorming</a:t>
            </a:r>
          </a:p>
        </p:txBody>
      </p:sp>
      <p:sp>
        <p:nvSpPr>
          <p:cNvPr id="3" name="Espace réservé du contenu 2"/>
          <p:cNvSpPr>
            <a:spLocks noGrp="1"/>
          </p:cNvSpPr>
          <p:nvPr>
            <p:ph idx="1"/>
          </p:nvPr>
        </p:nvSpPr>
        <p:spPr/>
        <p:txBody>
          <a:bodyPr/>
          <a:lstStyle/>
          <a:p>
            <a:pPr marL="0" indent="0">
              <a:buNone/>
            </a:pPr>
            <a:endParaRPr lang="fr-FR" dirty="0"/>
          </a:p>
          <a:p>
            <a:pPr marL="0" indent="0">
              <a:buNone/>
            </a:pPr>
            <a:r>
              <a:rPr lang="fr-FR" dirty="0"/>
              <a:t> </a:t>
            </a:r>
          </a:p>
          <a:p>
            <a:pPr marL="0" indent="0">
              <a:buNone/>
            </a:pPr>
            <a:endParaRPr lang="fr-FR" dirty="0"/>
          </a:p>
          <a:p>
            <a:pPr marL="0" indent="0">
              <a:buNone/>
            </a:pPr>
            <a:r>
              <a:rPr lang="fr-FR" sz="2400" dirty="0"/>
              <a:t>   </a:t>
            </a:r>
            <a:r>
              <a:rPr lang="fr-FR" sz="2400" dirty="0" err="1"/>
              <a:t>Could</a:t>
            </a:r>
            <a:r>
              <a:rPr lang="fr-FR" sz="2400" dirty="0"/>
              <a:t> </a:t>
            </a:r>
            <a:r>
              <a:rPr lang="fr-FR" sz="2400" dirty="0" err="1"/>
              <a:t>this</a:t>
            </a:r>
            <a:r>
              <a:rPr lang="fr-FR" sz="2400" dirty="0"/>
              <a:t> </a:t>
            </a:r>
            <a:r>
              <a:rPr lang="fr-FR" sz="2400" dirty="0" err="1"/>
              <a:t>activity</a:t>
            </a:r>
            <a:r>
              <a:rPr lang="fr-FR" sz="2400" dirty="0"/>
              <a:t> </a:t>
            </a:r>
            <a:r>
              <a:rPr lang="fr-FR" sz="2400" dirty="0" err="1"/>
              <a:t>be</a:t>
            </a:r>
            <a:r>
              <a:rPr lang="fr-FR" sz="2400" dirty="0"/>
              <a:t> </a:t>
            </a:r>
            <a:r>
              <a:rPr lang="fr-FR" sz="2400" dirty="0" err="1"/>
              <a:t>used</a:t>
            </a:r>
            <a:r>
              <a:rPr lang="fr-FR" sz="2400" dirty="0"/>
              <a:t> for all </a:t>
            </a:r>
            <a:r>
              <a:rPr lang="fr-FR" sz="2400" dirty="0" err="1"/>
              <a:t>language</a:t>
            </a:r>
            <a:r>
              <a:rPr lang="fr-FR" sz="2400" dirty="0"/>
              <a:t> components</a:t>
            </a:r>
            <a:r>
              <a:rPr lang="fr-FR" dirty="0"/>
              <a:t>? </a:t>
            </a:r>
          </a:p>
        </p:txBody>
      </p:sp>
    </p:spTree>
    <p:extLst>
      <p:ext uri="{BB962C8B-B14F-4D97-AF65-F5344CB8AC3E}">
        <p14:creationId xmlns:p14="http://schemas.microsoft.com/office/powerpoint/2010/main" val="175347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677334" y="2160589"/>
            <a:ext cx="8596668" cy="3880773"/>
          </a:xfrm>
        </p:spPr>
        <p:txBody>
          <a:bodyPr>
            <a:normAutofit/>
          </a:bodyPr>
          <a:lstStyle/>
          <a:p>
            <a:r>
              <a:rPr lang="fr-FR" sz="2000" dirty="0" err="1"/>
              <a:t>Task</a:t>
            </a:r>
            <a:r>
              <a:rPr lang="fr-FR" sz="2000" dirty="0"/>
              <a:t>: </a:t>
            </a:r>
            <a:r>
              <a:rPr lang="fr-FR" sz="2000" dirty="0" err="1"/>
              <a:t>Individually</a:t>
            </a:r>
            <a:r>
              <a:rPr lang="fr-FR" sz="2000" dirty="0"/>
              <a:t>, </a:t>
            </a:r>
            <a:r>
              <a:rPr lang="fr-FR" sz="2000" dirty="0" err="1"/>
              <a:t>jot</a:t>
            </a:r>
            <a:r>
              <a:rPr lang="fr-FR" sz="2000" dirty="0"/>
              <a:t> down </a:t>
            </a:r>
            <a:r>
              <a:rPr lang="fr-FR" sz="2000" dirty="0" err="1"/>
              <a:t>any</a:t>
            </a:r>
            <a:r>
              <a:rPr lang="fr-FR" sz="2000" dirty="0"/>
              <a:t> </a:t>
            </a:r>
            <a:r>
              <a:rPr lang="fr-FR" sz="2000" dirty="0" err="1"/>
              <a:t>words</a:t>
            </a:r>
            <a:r>
              <a:rPr lang="fr-FR" sz="2000" dirty="0"/>
              <a:t> </a:t>
            </a:r>
            <a:r>
              <a:rPr lang="fr-FR" sz="2000" dirty="0" err="1"/>
              <a:t>that</a:t>
            </a:r>
            <a:r>
              <a:rPr lang="fr-FR" sz="2000" dirty="0"/>
              <a:t> </a:t>
            </a:r>
            <a:r>
              <a:rPr lang="fr-FR" sz="2000" dirty="0" err="1"/>
              <a:t>might</a:t>
            </a:r>
            <a:r>
              <a:rPr lang="fr-FR" sz="2000" dirty="0"/>
              <a:t> come to </a:t>
            </a:r>
            <a:r>
              <a:rPr lang="fr-FR" sz="2000" dirty="0" err="1"/>
              <a:t>your</a:t>
            </a:r>
            <a:r>
              <a:rPr lang="fr-FR" sz="2000" dirty="0"/>
              <a:t> </a:t>
            </a:r>
            <a:r>
              <a:rPr lang="fr-FR" sz="2000" dirty="0" err="1"/>
              <a:t>mind</a:t>
            </a:r>
            <a:r>
              <a:rPr lang="fr-FR" sz="2000" dirty="0"/>
              <a:t> </a:t>
            </a:r>
          </a:p>
          <a:p>
            <a:pPr marL="0" indent="0">
              <a:buNone/>
            </a:pPr>
            <a:r>
              <a:rPr lang="fr-FR" sz="2000" dirty="0"/>
              <a:t>    about the </a:t>
            </a:r>
            <a:r>
              <a:rPr lang="fr-FR" sz="2000" dirty="0" err="1"/>
              <a:t>word</a:t>
            </a:r>
            <a:r>
              <a:rPr lang="fr-FR" sz="2000" dirty="0"/>
              <a:t> ‘</a:t>
            </a:r>
            <a:r>
              <a:rPr lang="fr-FR" sz="2000" dirty="0" err="1"/>
              <a:t>assessment</a:t>
            </a:r>
            <a:r>
              <a:rPr lang="fr-FR" sz="2000" dirty="0"/>
              <a:t>’. </a:t>
            </a:r>
          </a:p>
          <a:p>
            <a:pPr marL="0" indent="0">
              <a:buNone/>
            </a:pPr>
            <a:endParaRPr lang="fr-FR" sz="2000" dirty="0"/>
          </a:p>
          <a:p>
            <a:pPr marL="0" indent="0">
              <a:buNone/>
            </a:pPr>
            <a:endParaRPr lang="fr-FR" sz="2000" dirty="0"/>
          </a:p>
        </p:txBody>
      </p:sp>
      <p:pic>
        <p:nvPicPr>
          <p:cNvPr id="4"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474" y="3097277"/>
            <a:ext cx="4195113" cy="3174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076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The </a:t>
            </a:r>
            <a:r>
              <a:rPr lang="fr-FR" dirty="0" err="1"/>
              <a:t>learning</a:t>
            </a:r>
            <a:r>
              <a:rPr lang="fr-FR" dirty="0"/>
              <a:t> log</a:t>
            </a:r>
          </a:p>
        </p:txBody>
      </p:sp>
      <p:sp>
        <p:nvSpPr>
          <p:cNvPr id="3" name="Espace réservé du contenu 2"/>
          <p:cNvSpPr>
            <a:spLocks noGrp="1"/>
          </p:cNvSpPr>
          <p:nvPr>
            <p:ph idx="1"/>
          </p:nvPr>
        </p:nvSpPr>
        <p:spPr/>
        <p:txBody>
          <a:bodyPr/>
          <a:lstStyle/>
          <a:p>
            <a:r>
              <a:rPr lang="fr-FR" dirty="0"/>
              <a:t> </a:t>
            </a:r>
            <a:r>
              <a:rPr lang="fr-FR" sz="2800" dirty="0" err="1"/>
              <a:t>get</a:t>
            </a:r>
            <a:r>
              <a:rPr lang="fr-FR" sz="2800" dirty="0"/>
              <a:t> </a:t>
            </a:r>
            <a:r>
              <a:rPr lang="fr-FR" sz="2800" dirty="0" err="1"/>
              <a:t>students</a:t>
            </a:r>
            <a:r>
              <a:rPr lang="fr-FR" sz="2800" dirty="0"/>
              <a:t> to </a:t>
            </a:r>
            <a:r>
              <a:rPr lang="fr-FR" sz="2800" dirty="0" err="1"/>
              <a:t>create</a:t>
            </a:r>
            <a:r>
              <a:rPr lang="fr-FR" sz="2800" dirty="0"/>
              <a:t> </a:t>
            </a:r>
          </a:p>
          <a:p>
            <a:pPr marL="0" indent="0">
              <a:buNone/>
            </a:pPr>
            <a:r>
              <a:rPr lang="fr-FR" sz="2800" dirty="0"/>
              <a:t>Learning logs/</a:t>
            </a:r>
            <a:r>
              <a:rPr lang="fr-FR" sz="2800" dirty="0" err="1"/>
              <a:t>journals</a:t>
            </a:r>
            <a:r>
              <a:rPr lang="fr-FR" sz="2800" dirty="0"/>
              <a:t> in</a:t>
            </a:r>
          </a:p>
          <a:p>
            <a:pPr marL="0" indent="0">
              <a:buNone/>
            </a:pPr>
            <a:r>
              <a:rPr lang="fr-FR" sz="2800" dirty="0" err="1"/>
              <a:t>which</a:t>
            </a:r>
            <a:r>
              <a:rPr lang="fr-FR" sz="2800" dirty="0"/>
              <a:t> </a:t>
            </a:r>
            <a:r>
              <a:rPr lang="fr-FR" sz="2800" dirty="0" err="1"/>
              <a:t>they</a:t>
            </a:r>
            <a:r>
              <a:rPr lang="fr-FR" sz="2800" dirty="0"/>
              <a:t> </a:t>
            </a:r>
            <a:r>
              <a:rPr lang="fr-FR" sz="2800" dirty="0" err="1"/>
              <a:t>can</a:t>
            </a:r>
            <a:r>
              <a:rPr lang="fr-FR" sz="2800" dirty="0"/>
              <a:t> </a:t>
            </a:r>
            <a:r>
              <a:rPr lang="fr-FR" sz="2800" dirty="0" err="1"/>
              <a:t>reflect</a:t>
            </a:r>
            <a:r>
              <a:rPr lang="fr-FR" sz="2800" dirty="0"/>
              <a:t> on</a:t>
            </a:r>
          </a:p>
          <a:p>
            <a:pPr marL="0" indent="0">
              <a:buNone/>
            </a:pPr>
            <a:r>
              <a:rPr lang="fr-FR" sz="2800" dirty="0"/>
              <a:t>and </a:t>
            </a:r>
            <a:r>
              <a:rPr lang="fr-FR" sz="2800" dirty="0" err="1"/>
              <a:t>review</a:t>
            </a:r>
            <a:r>
              <a:rPr lang="fr-FR" sz="2800" dirty="0"/>
              <a:t> </a:t>
            </a:r>
            <a:r>
              <a:rPr lang="fr-FR" sz="2800" dirty="0" err="1"/>
              <a:t>their</a:t>
            </a:r>
            <a:r>
              <a:rPr lang="fr-FR" sz="2800" dirty="0"/>
              <a:t> </a:t>
            </a:r>
            <a:r>
              <a:rPr lang="fr-FR" sz="2800" dirty="0" err="1"/>
              <a:t>learning</a:t>
            </a:r>
            <a:r>
              <a:rPr lang="fr-FR" sz="2800" dirty="0"/>
              <a:t>  </a:t>
            </a:r>
          </a:p>
          <a:p>
            <a:pPr marL="0" indent="0">
              <a:buNone/>
            </a:pPr>
            <a:endParaRPr lang="fr-FR" dirty="0"/>
          </a:p>
        </p:txBody>
      </p:sp>
      <p:pic>
        <p:nvPicPr>
          <p:cNvPr id="5122"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609600"/>
            <a:ext cx="4397202" cy="543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699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Student</a:t>
            </a:r>
            <a:r>
              <a:rPr lang="fr-FR" dirty="0"/>
              <a:t> portfolios</a:t>
            </a:r>
          </a:p>
        </p:txBody>
      </p:sp>
      <p:sp>
        <p:nvSpPr>
          <p:cNvPr id="3" name="Espace réservé du contenu 2"/>
          <p:cNvSpPr>
            <a:spLocks noGrp="1"/>
          </p:cNvSpPr>
          <p:nvPr>
            <p:ph idx="1"/>
          </p:nvPr>
        </p:nvSpPr>
        <p:spPr/>
        <p:txBody>
          <a:bodyPr/>
          <a:lstStyle/>
          <a:p>
            <a:r>
              <a:rPr lang="fr-FR" dirty="0"/>
              <a:t> </a:t>
            </a:r>
            <a:r>
              <a:rPr lang="en-US" dirty="0"/>
              <a:t>a file containing samples of students’</a:t>
            </a:r>
          </a:p>
          <a:p>
            <a:pPr marL="0" indent="0">
              <a:buNone/>
            </a:pPr>
            <a:r>
              <a:rPr lang="en-US" dirty="0"/>
              <a:t>Work (homework, quizzes, tests, self assessment</a:t>
            </a:r>
          </a:p>
          <a:p>
            <a:pPr marL="0" indent="0">
              <a:buNone/>
            </a:pPr>
            <a:r>
              <a:rPr lang="en-US" dirty="0"/>
              <a:t>And feedback from peers and teacher). It</a:t>
            </a:r>
          </a:p>
          <a:p>
            <a:pPr marL="0" indent="0">
              <a:buNone/>
            </a:pPr>
            <a:r>
              <a:rPr lang="en-US" dirty="0"/>
              <a:t>Could also include projects, presentations</a:t>
            </a:r>
            <a:r>
              <a:rPr lang="fr-FR" dirty="0"/>
              <a:t>, …</a:t>
            </a:r>
          </a:p>
          <a:p>
            <a:pPr marL="0" indent="0">
              <a:buNone/>
            </a:pPr>
            <a:r>
              <a:rPr lang="fr-FR" dirty="0"/>
              <a:t> </a:t>
            </a:r>
            <a:endParaRPr lang="en-US" dirty="0"/>
          </a:p>
        </p:txBody>
      </p:sp>
      <p:pic>
        <p:nvPicPr>
          <p:cNvPr id="3074"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4556" y="1466643"/>
            <a:ext cx="4108173" cy="500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09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Homework</a:t>
            </a:r>
            <a:r>
              <a:rPr lang="fr-FR" dirty="0"/>
              <a:t> help </a:t>
            </a:r>
            <a:r>
              <a:rPr lang="fr-FR" dirty="0" err="1"/>
              <a:t>board</a:t>
            </a:r>
            <a:endParaRPr lang="fr-FR" dirty="0"/>
          </a:p>
        </p:txBody>
      </p:sp>
      <p:pic>
        <p:nvPicPr>
          <p:cNvPr id="1026" name="Picture 2" descr="Afficher l'image d'orig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9443" y="1776275"/>
            <a:ext cx="7818782" cy="35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784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on </a:t>
            </a:r>
            <a:r>
              <a:rPr lang="fr-FR" dirty="0" err="1"/>
              <a:t>these</a:t>
            </a:r>
            <a:r>
              <a:rPr lang="fr-FR" dirty="0"/>
              <a:t> </a:t>
            </a:r>
            <a:r>
              <a:rPr lang="fr-FR" dirty="0" err="1"/>
              <a:t>quotes</a:t>
            </a:r>
            <a:r>
              <a:rPr lang="fr-FR" dirty="0"/>
              <a:t/>
            </a:r>
            <a:br>
              <a:rPr lang="fr-FR" dirty="0"/>
            </a:br>
            <a:r>
              <a:rPr lang="fr-FR" dirty="0"/>
              <a:t/>
            </a:r>
            <a:br>
              <a:rPr lang="fr-FR" dirty="0"/>
            </a:br>
            <a:r>
              <a:rPr lang="fr-FR" dirty="0"/>
              <a:t/>
            </a:r>
            <a:br>
              <a:rPr lang="fr-FR" dirty="0"/>
            </a:br>
            <a:r>
              <a:rPr lang="fr-FR" dirty="0"/>
              <a:t/>
            </a:r>
            <a:br>
              <a:rPr lang="fr-FR" dirty="0"/>
            </a:br>
            <a:r>
              <a:rPr lang="fr-FR" dirty="0" err="1"/>
              <a:t>weighing</a:t>
            </a:r>
            <a:r>
              <a:rPr lang="fr-FR" dirty="0"/>
              <a:t> </a:t>
            </a:r>
            <a:br>
              <a:rPr lang="fr-FR" dirty="0"/>
            </a:br>
            <a:r>
              <a:rPr lang="fr-FR" dirty="0"/>
              <a:t>the </a:t>
            </a:r>
            <a:r>
              <a:rPr lang="fr-FR" dirty="0" err="1"/>
              <a:t>sheep</a:t>
            </a:r>
            <a:r>
              <a:rPr lang="fr-FR" dirty="0"/>
              <a:t/>
            </a:r>
            <a:br>
              <a:rPr lang="fr-FR" dirty="0"/>
            </a:br>
            <a:r>
              <a:rPr lang="fr-FR" dirty="0" err="1"/>
              <a:t>does</a:t>
            </a:r>
            <a:r>
              <a:rPr lang="fr-FR" dirty="0"/>
              <a:t> not</a:t>
            </a:r>
            <a:br>
              <a:rPr lang="fr-FR" dirty="0"/>
            </a:br>
            <a:r>
              <a:rPr lang="fr-FR" dirty="0" err="1"/>
              <a:t>make</a:t>
            </a:r>
            <a:r>
              <a:rPr lang="fr-FR" dirty="0"/>
              <a:t> </a:t>
            </a:r>
            <a:r>
              <a:rPr lang="fr-FR" dirty="0" err="1"/>
              <a:t>it</a:t>
            </a:r>
            <a:r>
              <a:rPr lang="fr-FR" dirty="0"/>
              <a:t> </a:t>
            </a:r>
            <a:r>
              <a:rPr lang="fr-FR" dirty="0" err="1"/>
              <a:t>grow</a:t>
            </a:r>
            <a:endParaRPr lang="fr-FR" dirty="0"/>
          </a:p>
        </p:txBody>
      </p:sp>
      <p:pic>
        <p:nvPicPr>
          <p:cNvPr id="1026" name="Picture 2" descr="Afficher l'image d'origin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382307" y="1776275"/>
            <a:ext cx="5175249"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72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a:r>
            <a:br>
              <a:rPr lang="fr-FR" dirty="0"/>
            </a:br>
            <a:r>
              <a:rPr lang="fr-FR" dirty="0"/>
              <a:t/>
            </a:r>
            <a:br>
              <a:rPr lang="fr-FR" dirty="0"/>
            </a:br>
            <a:r>
              <a:rPr lang="fr-FR" dirty="0"/>
              <a:t/>
            </a:r>
            <a:br>
              <a:rPr lang="fr-FR" dirty="0"/>
            </a:br>
            <a:r>
              <a:rPr lang="fr-FR" dirty="0"/>
              <a:t/>
            </a:r>
            <a:br>
              <a:rPr lang="fr-FR" dirty="0"/>
            </a:br>
            <a:r>
              <a:rPr lang="fr-FR" dirty="0"/>
              <a:t>To </a:t>
            </a:r>
            <a:r>
              <a:rPr lang="fr-FR" dirty="0" err="1"/>
              <a:t>measure</a:t>
            </a:r>
            <a:r>
              <a:rPr lang="fr-FR" dirty="0"/>
              <a:t> or to</a:t>
            </a:r>
            <a:br>
              <a:rPr lang="fr-FR" dirty="0"/>
            </a:br>
            <a:r>
              <a:rPr lang="fr-FR" dirty="0" err="1"/>
              <a:t>learn</a:t>
            </a:r>
            <a:r>
              <a:rPr lang="fr-FR" dirty="0"/>
              <a:t>, </a:t>
            </a:r>
            <a:r>
              <a:rPr lang="fr-FR" dirty="0" err="1"/>
              <a:t>that</a:t>
            </a:r>
            <a:r>
              <a:rPr lang="fr-FR" dirty="0"/>
              <a:t> </a:t>
            </a:r>
            <a:r>
              <a:rPr lang="fr-FR" dirty="0" err="1"/>
              <a:t>is</a:t>
            </a:r>
            <a:r>
              <a:rPr lang="fr-FR" dirty="0"/>
              <a:t> the</a:t>
            </a:r>
            <a:br>
              <a:rPr lang="fr-FR" dirty="0"/>
            </a:br>
            <a:r>
              <a:rPr lang="fr-FR" dirty="0"/>
              <a:t>question</a:t>
            </a:r>
          </a:p>
        </p:txBody>
      </p:sp>
      <p:pic>
        <p:nvPicPr>
          <p:cNvPr id="2050" name="Picture 2" descr="Afficher l'image d'origin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17117" y="2505799"/>
            <a:ext cx="4960621" cy="263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12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Defining</a:t>
            </a:r>
            <a:r>
              <a:rPr lang="fr-FR" dirty="0"/>
              <a:t> </a:t>
            </a:r>
            <a:r>
              <a:rPr lang="fr-FR" dirty="0" err="1"/>
              <a:t>Assessment</a:t>
            </a:r>
            <a:r>
              <a:rPr lang="fr-FR" dirty="0"/>
              <a:t> for Learning</a:t>
            </a:r>
          </a:p>
        </p:txBody>
      </p:sp>
      <p:sp>
        <p:nvSpPr>
          <p:cNvPr id="3" name="Espace réservé du contenu 2"/>
          <p:cNvSpPr>
            <a:spLocks noGrp="1"/>
          </p:cNvSpPr>
          <p:nvPr>
            <p:ph idx="1"/>
          </p:nvPr>
        </p:nvSpPr>
        <p:spPr>
          <a:xfrm>
            <a:off x="531560" y="1930400"/>
            <a:ext cx="8596668" cy="4336249"/>
          </a:xfrm>
        </p:spPr>
        <p:txBody>
          <a:bodyPr>
            <a:normAutofit/>
          </a:bodyPr>
          <a:lstStyle/>
          <a:p>
            <a:pPr marL="0" indent="0">
              <a:buNone/>
            </a:pPr>
            <a:r>
              <a:rPr lang="en-US" dirty="0"/>
              <a:t> Task:</a:t>
            </a:r>
            <a:r>
              <a:rPr lang="en-US" b="1" i="1" dirty="0"/>
              <a:t> In pairs, read the definitions and extract the main features of</a:t>
            </a:r>
          </a:p>
          <a:p>
            <a:pPr marL="0" indent="0">
              <a:buNone/>
            </a:pPr>
            <a:r>
              <a:rPr lang="en-US" b="1" i="1" dirty="0"/>
              <a:t>    assessment for learning</a:t>
            </a:r>
            <a:r>
              <a:rPr lang="en-US" dirty="0"/>
              <a:t>.</a:t>
            </a:r>
          </a:p>
          <a:p>
            <a:pPr marL="0" indent="0">
              <a:buNone/>
            </a:pPr>
            <a:r>
              <a:rPr lang="en-US" dirty="0"/>
              <a:t>“Assessment for learning is any assessment for which the first priority in its design and practice is to serve the purpose of promoting pupils’ learning. It thus differs from assessment designed primarily to serve the purposes of accountability, or of ranking. An assessment activity can help learning if it provides information to be used as feedback, by teachers and by their pupils in assessing themselves and each other, to modify the teaching and learning activities in which they are engaged. Such assessment becomes “formative assessment” when the evidence is actually used to adapt the teaching work to meet learning needs.”</a:t>
            </a:r>
          </a:p>
          <a:p>
            <a:pPr marL="0" indent="0">
              <a:buNone/>
            </a:pPr>
            <a:r>
              <a:rPr lang="en-US" dirty="0"/>
              <a:t>  "Assessment for Learning is a type of assessment that helps students know where they are, where they are going and how best to get there." </a:t>
            </a:r>
            <a:endParaRPr lang="fr-FR" dirty="0"/>
          </a:p>
        </p:txBody>
      </p:sp>
    </p:spTree>
    <p:extLst>
      <p:ext uri="{BB962C8B-B14F-4D97-AF65-F5344CB8AC3E}">
        <p14:creationId xmlns:p14="http://schemas.microsoft.com/office/powerpoint/2010/main" val="248127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Assessment</a:t>
            </a:r>
            <a:r>
              <a:rPr lang="fr-FR" dirty="0"/>
              <a:t> for </a:t>
            </a:r>
            <a:r>
              <a:rPr lang="fr-FR" dirty="0" err="1"/>
              <a:t>learning</a:t>
            </a:r>
            <a:r>
              <a:rPr lang="fr-FR" dirty="0"/>
              <a:t> vs </a:t>
            </a:r>
            <a:r>
              <a:rPr lang="fr-FR" dirty="0" err="1"/>
              <a:t>Assessment</a:t>
            </a:r>
            <a:r>
              <a:rPr lang="fr-FR" dirty="0"/>
              <a:t> of </a:t>
            </a:r>
            <a:r>
              <a:rPr lang="fr-FR" dirty="0" err="1"/>
              <a:t>learning</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b="1" dirty="0"/>
              <a:t>AFL                                                                                  AOL</a:t>
            </a:r>
          </a:p>
          <a:p>
            <a:pPr marL="0" indent="0">
              <a:buNone/>
            </a:pPr>
            <a:r>
              <a:rPr lang="fr-FR" b="1" dirty="0"/>
              <a:t>* All </a:t>
            </a:r>
            <a:r>
              <a:rPr lang="fr-FR" b="1" dirty="0" err="1"/>
              <a:t>throughout</a:t>
            </a:r>
            <a:r>
              <a:rPr lang="fr-FR" b="1" dirty="0"/>
              <a:t> the course                                   *   at the end of a </a:t>
            </a:r>
            <a:r>
              <a:rPr lang="fr-FR" b="1" dirty="0" err="1"/>
              <a:t>period</a:t>
            </a:r>
            <a:endParaRPr lang="fr-FR" b="1" dirty="0"/>
          </a:p>
          <a:p>
            <a:pPr marL="0" indent="0">
              <a:buNone/>
            </a:pPr>
            <a:r>
              <a:rPr lang="fr-FR" b="1" dirty="0"/>
              <a:t>      (formative)                                                          </a:t>
            </a:r>
            <a:r>
              <a:rPr lang="fr-FR" b="1" dirty="0" err="1"/>
              <a:t>summative</a:t>
            </a:r>
            <a:r>
              <a:rPr lang="fr-FR" b="1" dirty="0"/>
              <a:t>                                </a:t>
            </a:r>
          </a:p>
          <a:p>
            <a:pPr marL="0" indent="0">
              <a:buNone/>
            </a:pPr>
            <a:r>
              <a:rPr lang="fr-FR" b="1" dirty="0"/>
              <a:t> *  </a:t>
            </a:r>
            <a:r>
              <a:rPr lang="fr-FR" b="1" dirty="0" err="1"/>
              <a:t>forward</a:t>
            </a:r>
            <a:r>
              <a:rPr lang="fr-FR" b="1" dirty="0"/>
              <a:t> </a:t>
            </a:r>
            <a:r>
              <a:rPr lang="fr-FR" b="1" dirty="0" err="1"/>
              <a:t>looking</a:t>
            </a:r>
            <a:r>
              <a:rPr lang="fr-FR" b="1" dirty="0"/>
              <a:t>                                                   * </a:t>
            </a:r>
            <a:r>
              <a:rPr lang="fr-FR" b="1" dirty="0" err="1"/>
              <a:t>backward</a:t>
            </a:r>
            <a:r>
              <a:rPr lang="fr-FR" b="1" dirty="0"/>
              <a:t> </a:t>
            </a:r>
            <a:r>
              <a:rPr lang="fr-FR" b="1" dirty="0" err="1"/>
              <a:t>looking</a:t>
            </a:r>
            <a:endParaRPr lang="fr-FR" b="1" dirty="0"/>
          </a:p>
          <a:p>
            <a:pPr marL="0" indent="0">
              <a:buNone/>
            </a:pPr>
            <a:r>
              <a:rPr lang="fr-FR" b="1" dirty="0"/>
              <a:t> * </a:t>
            </a:r>
            <a:r>
              <a:rPr lang="fr-FR" b="1" dirty="0" err="1"/>
              <a:t>informal</a:t>
            </a:r>
            <a:r>
              <a:rPr lang="fr-FR" b="1" dirty="0"/>
              <a:t>                                                                 * </a:t>
            </a:r>
            <a:r>
              <a:rPr lang="fr-FR" b="1" dirty="0" err="1"/>
              <a:t>formal</a:t>
            </a:r>
            <a:endParaRPr lang="fr-FR" b="1" dirty="0"/>
          </a:p>
          <a:p>
            <a:pPr marL="0" indent="0">
              <a:buNone/>
            </a:pPr>
            <a:r>
              <a:rPr lang="fr-FR" b="1" dirty="0"/>
              <a:t> * </a:t>
            </a:r>
            <a:r>
              <a:rPr lang="fr-FR" b="1" dirty="0" err="1"/>
              <a:t>purpose</a:t>
            </a:r>
            <a:r>
              <a:rPr lang="fr-FR" b="1" dirty="0"/>
              <a:t>: </a:t>
            </a:r>
            <a:r>
              <a:rPr lang="fr-FR" b="1" dirty="0" err="1"/>
              <a:t>improve</a:t>
            </a:r>
            <a:r>
              <a:rPr lang="fr-FR" b="1" dirty="0"/>
              <a:t> </a:t>
            </a:r>
            <a:r>
              <a:rPr lang="fr-FR" b="1" dirty="0" err="1"/>
              <a:t>learning</a:t>
            </a:r>
            <a:r>
              <a:rPr lang="fr-FR" b="1" dirty="0"/>
              <a:t>                                  * </a:t>
            </a:r>
            <a:r>
              <a:rPr lang="fr-FR" b="1" dirty="0" err="1"/>
              <a:t>purpose</a:t>
            </a:r>
            <a:r>
              <a:rPr lang="fr-FR" b="1" dirty="0"/>
              <a:t>: check </a:t>
            </a:r>
            <a:r>
              <a:rPr lang="fr-FR" b="1" dirty="0" err="1"/>
              <a:t>learning</a:t>
            </a:r>
            <a:endParaRPr lang="fr-FR" b="1" dirty="0"/>
          </a:p>
          <a:p>
            <a:pPr marL="0" indent="0">
              <a:buNone/>
            </a:pPr>
            <a:r>
              <a:rPr lang="fr-FR" b="1" dirty="0"/>
              <a:t> * feedback (</a:t>
            </a:r>
            <a:r>
              <a:rPr lang="fr-FR" b="1" dirty="0" err="1"/>
              <a:t>teacher</a:t>
            </a:r>
            <a:r>
              <a:rPr lang="fr-FR" b="1" dirty="0"/>
              <a:t>,/</a:t>
            </a:r>
            <a:r>
              <a:rPr lang="fr-FR" b="1" dirty="0" err="1"/>
              <a:t>student</a:t>
            </a:r>
            <a:r>
              <a:rPr lang="fr-FR" b="1" dirty="0"/>
              <a:t>)                             * feedback (</a:t>
            </a:r>
            <a:r>
              <a:rPr lang="fr-FR" b="1" dirty="0" err="1"/>
              <a:t>teacher</a:t>
            </a:r>
            <a:r>
              <a:rPr lang="fr-FR" b="1" dirty="0"/>
              <a:t>)</a:t>
            </a:r>
          </a:p>
          <a:p>
            <a:pPr marL="0" indent="0">
              <a:buNone/>
            </a:pPr>
            <a:r>
              <a:rPr lang="fr-FR" b="1" dirty="0"/>
              <a:t>      descriptive                                                                 grade</a:t>
            </a:r>
          </a:p>
          <a:p>
            <a:pPr marL="0" indent="0">
              <a:buNone/>
            </a:pPr>
            <a:r>
              <a:rPr lang="fr-FR" b="1" dirty="0"/>
              <a:t> * </a:t>
            </a:r>
            <a:r>
              <a:rPr lang="fr-FR" b="1" dirty="0" err="1"/>
              <a:t>peer</a:t>
            </a:r>
            <a:r>
              <a:rPr lang="fr-FR" b="1" dirty="0"/>
              <a:t> /self </a:t>
            </a:r>
            <a:r>
              <a:rPr lang="fr-FR" b="1" dirty="0" err="1"/>
              <a:t>assessment</a:t>
            </a:r>
            <a:r>
              <a:rPr lang="fr-FR" b="1" dirty="0"/>
              <a:t>                                            * </a:t>
            </a:r>
            <a:r>
              <a:rPr lang="fr-FR" b="1" dirty="0" err="1"/>
              <a:t>teacher-centered</a:t>
            </a:r>
            <a:endParaRPr lang="fr-FR" b="1" dirty="0"/>
          </a:p>
          <a:p>
            <a:pPr marL="0" indent="0">
              <a:buNone/>
            </a:pPr>
            <a:r>
              <a:rPr lang="fr-FR" b="1" dirty="0"/>
              <a:t> * </a:t>
            </a:r>
            <a:r>
              <a:rPr lang="fr-FR" b="1" dirty="0" err="1"/>
              <a:t>assessment</a:t>
            </a:r>
            <a:r>
              <a:rPr lang="fr-FR" b="1" dirty="0"/>
              <a:t> </a:t>
            </a:r>
            <a:r>
              <a:rPr lang="fr-FR" b="1" dirty="0" err="1"/>
              <a:t>criteria</a:t>
            </a:r>
            <a:r>
              <a:rPr lang="fr-FR" b="1" dirty="0"/>
              <a:t> public                                     * </a:t>
            </a:r>
            <a:r>
              <a:rPr lang="fr-FR" b="1" dirty="0" err="1"/>
              <a:t>Only</a:t>
            </a:r>
            <a:r>
              <a:rPr lang="fr-FR" b="1" dirty="0"/>
              <a:t> the </a:t>
            </a:r>
            <a:r>
              <a:rPr lang="fr-FR" b="1" dirty="0" err="1"/>
              <a:t>teacher</a:t>
            </a:r>
            <a:r>
              <a:rPr lang="fr-FR" b="1" dirty="0"/>
              <a:t> </a:t>
            </a:r>
            <a:r>
              <a:rPr lang="fr-FR" b="1" dirty="0" err="1"/>
              <a:t>knows</a:t>
            </a:r>
            <a:endParaRPr lang="fr-FR" b="1" dirty="0"/>
          </a:p>
          <a:p>
            <a:pPr marL="0" indent="0">
              <a:buNone/>
            </a:pPr>
            <a:r>
              <a:rPr lang="fr-FR" dirty="0"/>
              <a:t>          </a:t>
            </a:r>
          </a:p>
        </p:txBody>
      </p:sp>
    </p:spTree>
    <p:extLst>
      <p:ext uri="{BB962C8B-B14F-4D97-AF65-F5344CB8AC3E}">
        <p14:creationId xmlns:p14="http://schemas.microsoft.com/office/powerpoint/2010/main" val="118632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Merits</a:t>
            </a:r>
            <a:r>
              <a:rPr lang="fr-FR" dirty="0"/>
              <a:t> of </a:t>
            </a:r>
            <a:r>
              <a:rPr lang="fr-FR" dirty="0" err="1"/>
              <a:t>assessment</a:t>
            </a:r>
            <a:r>
              <a:rPr lang="fr-FR" dirty="0"/>
              <a:t> for </a:t>
            </a:r>
            <a:r>
              <a:rPr lang="fr-FR" dirty="0" err="1"/>
              <a:t>learning</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t>It </a:t>
            </a:r>
            <a:r>
              <a:rPr lang="fr-FR" dirty="0" err="1"/>
              <a:t>is</a:t>
            </a:r>
            <a:r>
              <a:rPr lang="fr-FR" dirty="0"/>
              <a:t> a </a:t>
            </a:r>
            <a:r>
              <a:rPr lang="fr-FR" dirty="0" err="1"/>
              <a:t>tool</a:t>
            </a:r>
            <a:r>
              <a:rPr lang="fr-FR" dirty="0"/>
              <a:t> for </a:t>
            </a:r>
            <a:r>
              <a:rPr lang="fr-FR" dirty="0" err="1"/>
              <a:t>improving</a:t>
            </a:r>
            <a:r>
              <a:rPr lang="fr-FR" dirty="0"/>
              <a:t> </a:t>
            </a:r>
            <a:r>
              <a:rPr lang="fr-FR" dirty="0" err="1"/>
              <a:t>learning</a:t>
            </a:r>
            <a:r>
              <a:rPr lang="fr-FR" dirty="0"/>
              <a:t> </a:t>
            </a:r>
            <a:r>
              <a:rPr lang="fr-FR" dirty="0" err="1"/>
              <a:t>rather</a:t>
            </a:r>
            <a:r>
              <a:rPr lang="fr-FR" dirty="0"/>
              <a:t> </a:t>
            </a:r>
            <a:r>
              <a:rPr lang="fr-FR" dirty="0" err="1"/>
              <a:t>than</a:t>
            </a:r>
            <a:r>
              <a:rPr lang="fr-FR" dirty="0"/>
              <a:t> </a:t>
            </a:r>
            <a:r>
              <a:rPr lang="fr-FR" dirty="0" err="1"/>
              <a:t>measuring</a:t>
            </a:r>
            <a:r>
              <a:rPr lang="fr-FR" dirty="0"/>
              <a:t> </a:t>
            </a:r>
            <a:r>
              <a:rPr lang="fr-FR" dirty="0" err="1"/>
              <a:t>it</a:t>
            </a:r>
            <a:endParaRPr lang="fr-FR" dirty="0"/>
          </a:p>
          <a:p>
            <a:r>
              <a:rPr lang="fr-FR" dirty="0" err="1"/>
              <a:t>Helps</a:t>
            </a:r>
            <a:r>
              <a:rPr lang="fr-FR" dirty="0"/>
              <a:t> </a:t>
            </a:r>
            <a:r>
              <a:rPr lang="fr-FR" dirty="0" err="1"/>
              <a:t>learners</a:t>
            </a:r>
            <a:r>
              <a:rPr lang="fr-FR" dirty="0"/>
              <a:t> focus on the </a:t>
            </a:r>
            <a:r>
              <a:rPr lang="fr-FR" dirty="0" err="1"/>
              <a:t>aims</a:t>
            </a:r>
            <a:r>
              <a:rPr lang="fr-FR" dirty="0"/>
              <a:t> of </a:t>
            </a:r>
            <a:r>
              <a:rPr lang="fr-FR" dirty="0" err="1"/>
              <a:t>their</a:t>
            </a:r>
            <a:r>
              <a:rPr lang="fr-FR" dirty="0"/>
              <a:t> </a:t>
            </a:r>
            <a:r>
              <a:rPr lang="fr-FR" dirty="0" err="1"/>
              <a:t>leaning</a:t>
            </a:r>
            <a:r>
              <a:rPr lang="fr-FR" dirty="0"/>
              <a:t> (</a:t>
            </a:r>
            <a:r>
              <a:rPr lang="fr-FR" dirty="0" err="1"/>
              <a:t>they</a:t>
            </a:r>
            <a:r>
              <a:rPr lang="fr-FR" dirty="0"/>
              <a:t> </a:t>
            </a:r>
            <a:r>
              <a:rPr lang="fr-FR" dirty="0" err="1"/>
              <a:t>understand</a:t>
            </a:r>
            <a:r>
              <a:rPr lang="fr-FR" dirty="0"/>
              <a:t> </a:t>
            </a:r>
            <a:r>
              <a:rPr lang="fr-FR" dirty="0" err="1"/>
              <a:t>what</a:t>
            </a:r>
            <a:r>
              <a:rPr lang="fr-FR" dirty="0"/>
              <a:t> </a:t>
            </a:r>
            <a:r>
              <a:rPr lang="fr-FR" dirty="0" err="1"/>
              <a:t>constitutes</a:t>
            </a:r>
            <a:r>
              <a:rPr lang="fr-FR" dirty="0"/>
              <a:t> excellence)</a:t>
            </a:r>
          </a:p>
          <a:p>
            <a:r>
              <a:rPr lang="fr-FR" dirty="0" err="1"/>
              <a:t>Students</a:t>
            </a:r>
            <a:r>
              <a:rPr lang="fr-FR" dirty="0"/>
              <a:t> are more </a:t>
            </a:r>
            <a:r>
              <a:rPr lang="fr-FR" dirty="0" err="1"/>
              <a:t>responsible</a:t>
            </a:r>
            <a:r>
              <a:rPr lang="fr-FR" dirty="0"/>
              <a:t> for </a:t>
            </a:r>
            <a:r>
              <a:rPr lang="fr-FR" dirty="0" err="1"/>
              <a:t>their</a:t>
            </a:r>
            <a:r>
              <a:rPr lang="fr-FR" dirty="0"/>
              <a:t> </a:t>
            </a:r>
            <a:r>
              <a:rPr lang="fr-FR" dirty="0" err="1"/>
              <a:t>learning</a:t>
            </a:r>
            <a:r>
              <a:rPr lang="fr-FR" dirty="0"/>
              <a:t> (</a:t>
            </a:r>
            <a:r>
              <a:rPr lang="fr-FR" dirty="0" err="1"/>
              <a:t>they</a:t>
            </a:r>
            <a:r>
              <a:rPr lang="fr-FR" dirty="0"/>
              <a:t> </a:t>
            </a:r>
            <a:r>
              <a:rPr lang="fr-FR" dirty="0" err="1"/>
              <a:t>develop</a:t>
            </a:r>
            <a:r>
              <a:rPr lang="fr-FR" dirty="0"/>
              <a:t> </a:t>
            </a:r>
            <a:r>
              <a:rPr lang="fr-FR" dirty="0" err="1"/>
              <a:t>skills</a:t>
            </a:r>
            <a:r>
              <a:rPr lang="fr-FR" dirty="0"/>
              <a:t> of </a:t>
            </a:r>
            <a:r>
              <a:rPr lang="fr-FR" dirty="0" err="1"/>
              <a:t>learning</a:t>
            </a:r>
            <a:r>
              <a:rPr lang="fr-FR" dirty="0"/>
              <a:t> how to </a:t>
            </a:r>
            <a:r>
              <a:rPr lang="fr-FR" dirty="0" err="1"/>
              <a:t>learn</a:t>
            </a:r>
            <a:r>
              <a:rPr lang="fr-FR" dirty="0"/>
              <a:t>)</a:t>
            </a:r>
          </a:p>
          <a:p>
            <a:r>
              <a:rPr lang="fr-FR" dirty="0" err="1"/>
              <a:t>Students</a:t>
            </a:r>
            <a:r>
              <a:rPr lang="fr-FR" dirty="0"/>
              <a:t> are </a:t>
            </a:r>
            <a:r>
              <a:rPr lang="fr-FR" dirty="0" err="1"/>
              <a:t>involved</a:t>
            </a:r>
            <a:r>
              <a:rPr lang="fr-FR" dirty="0"/>
              <a:t> as active </a:t>
            </a:r>
            <a:r>
              <a:rPr lang="fr-FR" dirty="0" err="1"/>
              <a:t>partners</a:t>
            </a:r>
            <a:r>
              <a:rPr lang="fr-FR" dirty="0"/>
              <a:t> not </a:t>
            </a:r>
            <a:r>
              <a:rPr lang="fr-FR" dirty="0" err="1"/>
              <a:t>subjects</a:t>
            </a:r>
            <a:endParaRPr lang="fr-FR" dirty="0"/>
          </a:p>
          <a:p>
            <a:r>
              <a:rPr lang="fr-FR" dirty="0" err="1"/>
              <a:t>Develops</a:t>
            </a:r>
            <a:r>
              <a:rPr lang="fr-FR" dirty="0"/>
              <a:t> </a:t>
            </a:r>
            <a:r>
              <a:rPr lang="fr-FR" dirty="0" err="1"/>
              <a:t>higher</a:t>
            </a:r>
            <a:r>
              <a:rPr lang="fr-FR" dirty="0"/>
              <a:t> </a:t>
            </a:r>
            <a:r>
              <a:rPr lang="fr-FR" dirty="0" err="1"/>
              <a:t>order</a:t>
            </a:r>
            <a:r>
              <a:rPr lang="fr-FR" dirty="0"/>
              <a:t> </a:t>
            </a:r>
            <a:r>
              <a:rPr lang="fr-FR" dirty="0" err="1"/>
              <a:t>thinking</a:t>
            </a:r>
            <a:r>
              <a:rPr lang="fr-FR" dirty="0"/>
              <a:t> </a:t>
            </a:r>
            <a:r>
              <a:rPr lang="fr-FR" dirty="0" err="1"/>
              <a:t>skills</a:t>
            </a:r>
            <a:endParaRPr lang="fr-FR" dirty="0"/>
          </a:p>
          <a:p>
            <a:r>
              <a:rPr lang="fr-FR" dirty="0" err="1"/>
              <a:t>Provides</a:t>
            </a:r>
            <a:r>
              <a:rPr lang="fr-FR" dirty="0"/>
              <a:t> </a:t>
            </a:r>
            <a:r>
              <a:rPr lang="fr-FR" dirty="0" err="1"/>
              <a:t>regular</a:t>
            </a:r>
            <a:r>
              <a:rPr lang="fr-FR" dirty="0"/>
              <a:t> </a:t>
            </a:r>
            <a:r>
              <a:rPr lang="fr-FR" dirty="0" err="1"/>
              <a:t>opportunities</a:t>
            </a:r>
            <a:r>
              <a:rPr lang="fr-FR" dirty="0"/>
              <a:t> for </a:t>
            </a:r>
            <a:r>
              <a:rPr lang="fr-FR" dirty="0" err="1"/>
              <a:t>students</a:t>
            </a:r>
            <a:r>
              <a:rPr lang="fr-FR" dirty="0"/>
              <a:t> and </a:t>
            </a:r>
            <a:r>
              <a:rPr lang="fr-FR" dirty="0" err="1"/>
              <a:t>teachers</a:t>
            </a:r>
            <a:r>
              <a:rPr lang="fr-FR" dirty="0"/>
              <a:t> to </a:t>
            </a:r>
            <a:r>
              <a:rPr lang="fr-FR" dirty="0" err="1"/>
              <a:t>detect</a:t>
            </a:r>
            <a:r>
              <a:rPr lang="fr-FR" dirty="0"/>
              <a:t> </a:t>
            </a:r>
            <a:r>
              <a:rPr lang="fr-FR" dirty="0" err="1"/>
              <a:t>weaknesses</a:t>
            </a:r>
            <a:r>
              <a:rPr lang="fr-FR" dirty="0"/>
              <a:t> </a:t>
            </a:r>
          </a:p>
          <a:p>
            <a:endParaRPr lang="fr-FR" dirty="0"/>
          </a:p>
          <a:p>
            <a:endParaRPr lang="fr-FR" dirty="0"/>
          </a:p>
          <a:p>
            <a:endParaRPr lang="fr-FR" dirty="0"/>
          </a:p>
          <a:p>
            <a:endParaRPr lang="fr-FR" dirty="0"/>
          </a:p>
          <a:p>
            <a:endParaRPr lang="fr-FR" dirty="0"/>
          </a:p>
          <a:p>
            <a:pPr marL="0" indent="0">
              <a:buNone/>
            </a:pPr>
            <a:r>
              <a:rPr lang="fr-FR" dirty="0"/>
              <a:t>     </a:t>
            </a:r>
          </a:p>
        </p:txBody>
      </p:sp>
    </p:spTree>
    <p:extLst>
      <p:ext uri="{BB962C8B-B14F-4D97-AF65-F5344CB8AC3E}">
        <p14:creationId xmlns:p14="http://schemas.microsoft.com/office/powerpoint/2010/main" val="9373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Assessment</a:t>
            </a:r>
            <a:r>
              <a:rPr lang="fr-FR" dirty="0"/>
              <a:t> for </a:t>
            </a:r>
            <a:r>
              <a:rPr lang="fr-FR" dirty="0" err="1"/>
              <a:t>learning</a:t>
            </a:r>
            <a:r>
              <a:rPr lang="fr-FR" dirty="0"/>
              <a:t> 5 key </a:t>
            </a:r>
            <a:r>
              <a:rPr lang="fr-FR" dirty="0" err="1"/>
              <a:t>strategies</a:t>
            </a: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dirty="0"/>
              <a:t>Strategy1:</a:t>
            </a:r>
          </a:p>
          <a:p>
            <a:pPr marL="0" indent="0">
              <a:buNone/>
            </a:pPr>
            <a:r>
              <a:rPr lang="fr-FR" dirty="0"/>
              <a:t> </a:t>
            </a:r>
          </a:p>
          <a:p>
            <a:pPr marL="0" indent="0">
              <a:buNone/>
            </a:pPr>
            <a:r>
              <a:rPr lang="fr-FR" sz="2400" dirty="0"/>
              <a:t> Sharing </a:t>
            </a:r>
            <a:r>
              <a:rPr lang="fr-FR" sz="2400" dirty="0" err="1"/>
              <a:t>learning</a:t>
            </a:r>
            <a:r>
              <a:rPr lang="fr-FR" sz="2400" dirty="0"/>
              <a:t> objectives and </a:t>
            </a:r>
            <a:r>
              <a:rPr lang="fr-FR" sz="2400" dirty="0" err="1"/>
              <a:t>success</a:t>
            </a:r>
            <a:r>
              <a:rPr lang="fr-FR" sz="2400" dirty="0"/>
              <a:t> </a:t>
            </a:r>
            <a:r>
              <a:rPr lang="fr-FR" sz="2400" dirty="0" err="1"/>
              <a:t>criteria</a:t>
            </a:r>
            <a:endParaRPr lang="fr-FR" sz="2400" dirty="0"/>
          </a:p>
          <a:p>
            <a:pPr marL="0" indent="0">
              <a:buNone/>
            </a:pPr>
            <a:r>
              <a:rPr lang="fr-FR" dirty="0" err="1"/>
              <a:t>Why</a:t>
            </a:r>
            <a:r>
              <a:rPr lang="fr-FR" dirty="0"/>
              <a:t> </a:t>
            </a:r>
            <a:r>
              <a:rPr lang="fr-FR" dirty="0" err="1"/>
              <a:t>should</a:t>
            </a:r>
            <a:r>
              <a:rPr lang="fr-FR" dirty="0"/>
              <a:t> </a:t>
            </a:r>
            <a:r>
              <a:rPr lang="fr-FR" dirty="0" err="1"/>
              <a:t>teachers</a:t>
            </a:r>
            <a:r>
              <a:rPr lang="fr-FR" dirty="0"/>
              <a:t> </a:t>
            </a:r>
            <a:r>
              <a:rPr lang="fr-FR" dirty="0" err="1"/>
              <a:t>share</a:t>
            </a:r>
            <a:r>
              <a:rPr lang="fr-FR" dirty="0"/>
              <a:t> </a:t>
            </a:r>
            <a:r>
              <a:rPr lang="fr-FR" dirty="0" err="1"/>
              <a:t>these</a:t>
            </a:r>
            <a:r>
              <a:rPr lang="fr-FR" dirty="0"/>
              <a:t> objectives </a:t>
            </a:r>
            <a:r>
              <a:rPr lang="fr-FR" dirty="0" err="1"/>
              <a:t>with</a:t>
            </a:r>
            <a:r>
              <a:rPr lang="fr-FR" dirty="0"/>
              <a:t> </a:t>
            </a:r>
            <a:r>
              <a:rPr lang="fr-FR" dirty="0" err="1"/>
              <a:t>students</a:t>
            </a:r>
            <a:r>
              <a:rPr lang="fr-FR" dirty="0"/>
              <a:t>?</a:t>
            </a:r>
          </a:p>
          <a:p>
            <a:pPr marL="0" indent="0">
              <a:buNone/>
            </a:pPr>
            <a:r>
              <a:rPr lang="fr-FR" dirty="0"/>
              <a:t>   « If </a:t>
            </a:r>
            <a:r>
              <a:rPr lang="fr-FR" dirty="0" err="1"/>
              <a:t>you</a:t>
            </a:r>
            <a:r>
              <a:rPr lang="fr-FR" dirty="0"/>
              <a:t> </a:t>
            </a:r>
            <a:r>
              <a:rPr lang="fr-FR" dirty="0" err="1"/>
              <a:t>don’t</a:t>
            </a:r>
            <a:r>
              <a:rPr lang="fr-FR" dirty="0"/>
              <a:t> know </a:t>
            </a:r>
            <a:r>
              <a:rPr lang="fr-FR" dirty="0" err="1"/>
              <a:t>where</a:t>
            </a:r>
            <a:r>
              <a:rPr lang="fr-FR" dirty="0"/>
              <a:t> </a:t>
            </a:r>
            <a:r>
              <a:rPr lang="fr-FR" dirty="0" err="1"/>
              <a:t>you</a:t>
            </a:r>
            <a:r>
              <a:rPr lang="fr-FR" dirty="0"/>
              <a:t> are </a:t>
            </a:r>
            <a:r>
              <a:rPr lang="fr-FR" dirty="0" err="1"/>
              <a:t>going</a:t>
            </a:r>
            <a:r>
              <a:rPr lang="fr-FR" dirty="0"/>
              <a:t>, how </a:t>
            </a:r>
            <a:r>
              <a:rPr lang="fr-FR" dirty="0" err="1"/>
              <a:t>will</a:t>
            </a:r>
            <a:r>
              <a:rPr lang="fr-FR" dirty="0"/>
              <a:t> </a:t>
            </a:r>
            <a:r>
              <a:rPr lang="fr-FR" dirty="0" err="1"/>
              <a:t>you</a:t>
            </a:r>
            <a:r>
              <a:rPr lang="fr-FR" dirty="0"/>
              <a:t> know</a:t>
            </a:r>
          </a:p>
          <a:p>
            <a:pPr marL="0" indent="0">
              <a:buNone/>
            </a:pPr>
            <a:r>
              <a:rPr lang="fr-FR" dirty="0"/>
              <a:t>        </a:t>
            </a:r>
            <a:r>
              <a:rPr lang="fr-FR" dirty="0" err="1"/>
              <a:t>when</a:t>
            </a:r>
            <a:r>
              <a:rPr lang="fr-FR" dirty="0"/>
              <a:t> </a:t>
            </a:r>
            <a:r>
              <a:rPr lang="fr-FR" dirty="0" err="1"/>
              <a:t>you</a:t>
            </a:r>
            <a:r>
              <a:rPr lang="fr-FR" dirty="0"/>
              <a:t> </a:t>
            </a:r>
            <a:r>
              <a:rPr lang="fr-FR" dirty="0" err="1"/>
              <a:t>get</a:t>
            </a:r>
            <a:r>
              <a:rPr lang="fr-FR" dirty="0"/>
              <a:t> </a:t>
            </a:r>
            <a:r>
              <a:rPr lang="fr-FR" dirty="0" err="1"/>
              <a:t>there</a:t>
            </a:r>
            <a:r>
              <a:rPr lang="fr-FR" dirty="0"/>
              <a:t> »</a:t>
            </a:r>
          </a:p>
          <a:p>
            <a:pPr marL="0" indent="0">
              <a:buNone/>
            </a:pPr>
            <a:r>
              <a:rPr lang="fr-FR" dirty="0"/>
              <a:t>To know:</a:t>
            </a:r>
          </a:p>
          <a:p>
            <a:pPr marL="0" indent="0">
              <a:buNone/>
            </a:pPr>
            <a:r>
              <a:rPr lang="fr-FR" dirty="0"/>
              <a:t>   - </a:t>
            </a:r>
            <a:r>
              <a:rPr lang="fr-FR" dirty="0" err="1"/>
              <a:t>where</a:t>
            </a:r>
            <a:r>
              <a:rPr lang="fr-FR" dirty="0"/>
              <a:t> </a:t>
            </a:r>
            <a:r>
              <a:rPr lang="fr-FR" dirty="0" err="1"/>
              <a:t>they</a:t>
            </a:r>
            <a:r>
              <a:rPr lang="fr-FR" dirty="0"/>
              <a:t> are</a:t>
            </a:r>
          </a:p>
          <a:p>
            <a:pPr marL="0" indent="0">
              <a:buNone/>
            </a:pPr>
            <a:r>
              <a:rPr lang="fr-FR" dirty="0"/>
              <a:t>    - </a:t>
            </a:r>
            <a:r>
              <a:rPr lang="fr-FR" dirty="0" err="1"/>
              <a:t>Where</a:t>
            </a:r>
            <a:r>
              <a:rPr lang="fr-FR" dirty="0"/>
              <a:t> </a:t>
            </a:r>
            <a:r>
              <a:rPr lang="fr-FR" dirty="0" err="1"/>
              <a:t>they</a:t>
            </a:r>
            <a:r>
              <a:rPr lang="fr-FR" dirty="0"/>
              <a:t> are </a:t>
            </a:r>
            <a:r>
              <a:rPr lang="fr-FR" dirty="0" err="1"/>
              <a:t>going</a:t>
            </a:r>
            <a:endParaRPr lang="fr-FR" dirty="0"/>
          </a:p>
          <a:p>
            <a:pPr marL="0" indent="0">
              <a:buNone/>
            </a:pPr>
            <a:r>
              <a:rPr lang="fr-FR" dirty="0"/>
              <a:t>    - How to </a:t>
            </a:r>
            <a:r>
              <a:rPr lang="fr-FR" dirty="0" err="1"/>
              <a:t>get</a:t>
            </a:r>
            <a:r>
              <a:rPr lang="fr-FR" dirty="0"/>
              <a:t> </a:t>
            </a:r>
            <a:r>
              <a:rPr lang="fr-FR" dirty="0" err="1"/>
              <a:t>there</a:t>
            </a:r>
            <a:endParaRPr lang="fr-FR" dirty="0"/>
          </a:p>
        </p:txBody>
      </p:sp>
    </p:spTree>
    <p:extLst>
      <p:ext uri="{BB962C8B-B14F-4D97-AF65-F5344CB8AC3E}">
        <p14:creationId xmlns:p14="http://schemas.microsoft.com/office/powerpoint/2010/main" val="143176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te">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820</TotalTime>
  <Words>1203</Words>
  <Application>Microsoft Office PowerPoint</Application>
  <PresentationFormat>Grand écran</PresentationFormat>
  <Paragraphs>230</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Calibri</vt:lpstr>
      <vt:lpstr>Times New Roman</vt:lpstr>
      <vt:lpstr>Trebuchet MS</vt:lpstr>
      <vt:lpstr>Wingdings 3</vt:lpstr>
      <vt:lpstr>Facette</vt:lpstr>
      <vt:lpstr>Integrating Assessment for Learning in the EFL Class                   Guelmim December 24th, 2016                                                                       aberwil@yahoo.fr</vt:lpstr>
      <vt:lpstr>Présentation PowerPoint</vt:lpstr>
      <vt:lpstr>Présentation PowerPoint</vt:lpstr>
      <vt:lpstr>Comment on these quotes    weighing  the sheep does not make it grow</vt:lpstr>
      <vt:lpstr>    To measure or to learn, that is the question</vt:lpstr>
      <vt:lpstr>Defining Assessment for Learning</vt:lpstr>
      <vt:lpstr>Assessment for learning vs Assessment of learning</vt:lpstr>
      <vt:lpstr>Merits of assessment for learning</vt:lpstr>
      <vt:lpstr>Assessment for learning 5 key strategies</vt:lpstr>
      <vt:lpstr>Présentation PowerPoint</vt:lpstr>
      <vt:lpstr>Présentation PowerPoint</vt:lpstr>
      <vt:lpstr>The Four Key Concepts of AFL</vt:lpstr>
      <vt:lpstr>Présentation PowerPoint</vt:lpstr>
      <vt:lpstr>Assessment for learning activities</vt:lpstr>
      <vt:lpstr>Présentation PowerPoint</vt:lpstr>
      <vt:lpstr>Présentation PowerPoint</vt:lpstr>
      <vt:lpstr>Making aims clear</vt:lpstr>
      <vt:lpstr>2 stars and a wish</vt:lpstr>
      <vt:lpstr>Now I can………………….</vt:lpstr>
      <vt:lpstr>Unit 1 Visa to the World</vt:lpstr>
      <vt:lpstr>                     Open vs closed</vt:lpstr>
      <vt:lpstr>Traffic Lights</vt:lpstr>
      <vt:lpstr>Post-its</vt:lpstr>
      <vt:lpstr>   The Exit Ticket</vt:lpstr>
      <vt:lpstr>Setting personal goals</vt:lpstr>
      <vt:lpstr>       Wait Time</vt:lpstr>
      <vt:lpstr>  Exemplar Work</vt:lpstr>
      <vt:lpstr>Two truths and a lie</vt:lpstr>
      <vt:lpstr>Carousel brainstorming</vt:lpstr>
      <vt:lpstr>The learning log</vt:lpstr>
      <vt:lpstr>Student portfolios</vt:lpstr>
      <vt:lpstr>Homework help board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Assessment for Learning in the EFL Class                   Guelmim December 24th, 2016                                                                       aberwil@yahoo.fr</dc:title>
  <dc:creator>LAHCEN.ABERWIL</dc:creator>
  <cp:lastModifiedBy>Lahbib</cp:lastModifiedBy>
  <cp:revision>89</cp:revision>
  <dcterms:created xsi:type="dcterms:W3CDTF">2016-12-20T09:11:25Z</dcterms:created>
  <dcterms:modified xsi:type="dcterms:W3CDTF">2020-03-30T20:25:27Z</dcterms:modified>
  <cp:contentStatus/>
</cp:coreProperties>
</file>