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2" r:id="rId7"/>
    <p:sldId id="259" r:id="rId8"/>
    <p:sldId id="261" r:id="rId9"/>
    <p:sldId id="260" r:id="rId10"/>
    <p:sldId id="263" r:id="rId11"/>
    <p:sldId id="264" r:id="rId12"/>
    <p:sldId id="268" r:id="rId13"/>
    <p:sldId id="267" r:id="rId14"/>
    <p:sldId id="266" r:id="rId15"/>
    <p:sldId id="271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47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90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08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0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1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6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2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91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97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2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05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89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4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7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31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99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35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2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233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20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89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75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8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92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7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5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04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89A6-717A-41B5-82E4-8BC89DCAAE87}" type="datetimeFigureOut">
              <a:rPr lang="fr-FR" smtClean="0"/>
              <a:t>27/11/2018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B65D-FEE4-4EF1-870E-25A1600A4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8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F95C-846E-4B76-8D40-29DD950C2D0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9088-FED5-4949-8481-49960BB239C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186"/>
            <a:ext cx="12192000" cy="83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03488" cy="6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07" y="0"/>
            <a:ext cx="5123793" cy="68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434" y="0"/>
            <a:ext cx="6855373" cy="914400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err="1" smtClean="0">
                <a:solidFill>
                  <a:srgbClr val="C00000"/>
                </a:solidFill>
                <a:latin typeface="+mn-lt"/>
              </a:rPr>
              <a:t>Video</a:t>
            </a:r>
            <a:r>
              <a:rPr lang="fr-FR" sz="6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6000" b="1" dirty="0" err="1" smtClean="0">
                <a:solidFill>
                  <a:srgbClr val="C00000"/>
                </a:solidFill>
                <a:latin typeface="+mn-lt"/>
              </a:rPr>
              <a:t>Watching</a:t>
            </a:r>
            <a:endParaRPr lang="fr-FR" sz="6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889" y="1529255"/>
            <a:ext cx="8150773" cy="1734207"/>
          </a:xfrm>
        </p:spPr>
        <p:txBody>
          <a:bodyPr>
            <a:normAutofit lnSpcReduction="10000"/>
          </a:bodyPr>
          <a:lstStyle/>
          <a:p>
            <a:pPr marL="871855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Watch the video of “Andrew De Leon” in “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America’s Got Talent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and answer the questions.</a:t>
            </a:r>
            <a:endParaRPr lang="fr-FR" sz="32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19352" y="725215"/>
            <a:ext cx="5565227" cy="551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https://www.youtube.com/watch?v=f_3jsyDW76E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186" y="3090041"/>
            <a:ext cx="12002814" cy="376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How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did </a:t>
            </a:r>
            <a:r>
              <a:rPr lang="en-US" sz="3200" b="1" dirty="0">
                <a:solidFill>
                  <a:srgbClr val="C00000"/>
                </a:solidFill>
              </a:rPr>
              <a:t>Andrew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describe his participation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</a:rPr>
              <a:t>in </a:t>
            </a:r>
            <a:r>
              <a:rPr lang="en-US" sz="3200" b="1" dirty="0">
                <a:solidFill>
                  <a:schemeClr val="tx1"/>
                </a:solidFill>
              </a:rPr>
              <a:t>America’s Got Talent?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2. </a:t>
            </a:r>
            <a:r>
              <a:rPr lang="en-US" sz="3200" b="1" dirty="0" smtClean="0">
                <a:solidFill>
                  <a:srgbClr val="C00000"/>
                </a:solidFill>
              </a:rPr>
              <a:t>How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did </a:t>
            </a:r>
            <a:r>
              <a:rPr lang="en-US" sz="3200" b="1" dirty="0">
                <a:solidFill>
                  <a:srgbClr val="C00000"/>
                </a:solidFill>
              </a:rPr>
              <a:t>Howard describe Andrew’s look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3. Which </a:t>
            </a:r>
            <a:r>
              <a:rPr lang="en-US" sz="3200" b="1" dirty="0">
                <a:solidFill>
                  <a:srgbClr val="C00000"/>
                </a:solidFill>
              </a:rPr>
              <a:t>urban tribe </a:t>
            </a:r>
            <a:r>
              <a:rPr lang="en-US" sz="3200" b="1" dirty="0">
                <a:solidFill>
                  <a:schemeClr val="tx1"/>
                </a:solidFill>
              </a:rPr>
              <a:t>does </a:t>
            </a:r>
            <a:r>
              <a:rPr lang="en-US" sz="3200" b="1" dirty="0">
                <a:solidFill>
                  <a:srgbClr val="C00000"/>
                </a:solidFill>
              </a:rPr>
              <a:t>Andrew belong to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4. How </a:t>
            </a:r>
            <a:r>
              <a:rPr lang="en-US" sz="3200" b="1" dirty="0">
                <a:solidFill>
                  <a:schemeClr val="tx1"/>
                </a:solidFill>
              </a:rPr>
              <a:t>did the </a:t>
            </a:r>
            <a:r>
              <a:rPr lang="en-US" sz="3200" b="1" dirty="0">
                <a:solidFill>
                  <a:srgbClr val="C00000"/>
                </a:solidFill>
              </a:rPr>
              <a:t>audience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react</a:t>
            </a:r>
            <a:r>
              <a:rPr lang="en-US" sz="3200" b="1" dirty="0">
                <a:solidFill>
                  <a:schemeClr val="tx1"/>
                </a:solidFill>
              </a:rPr>
              <a:t> to Andrew’s </a:t>
            </a:r>
            <a:r>
              <a:rPr lang="en-US" sz="3200" b="1" dirty="0">
                <a:solidFill>
                  <a:srgbClr val="C00000"/>
                </a:solidFill>
              </a:rPr>
              <a:t>performance</a:t>
            </a:r>
            <a:r>
              <a:rPr lang="en-US" sz="3200" b="1" dirty="0">
                <a:solidFill>
                  <a:schemeClr val="tx1"/>
                </a:solidFill>
              </a:rPr>
              <a:t>? </a:t>
            </a:r>
            <a:r>
              <a:rPr lang="en-US" sz="3200" b="1" dirty="0">
                <a:solidFill>
                  <a:srgbClr val="C00000"/>
                </a:solidFill>
              </a:rPr>
              <a:t>How</a:t>
            </a:r>
            <a:r>
              <a:rPr lang="en-US" sz="3200" b="1" dirty="0">
                <a:solidFill>
                  <a:schemeClr val="tx1"/>
                </a:solidFill>
              </a:rPr>
              <a:t> did </a:t>
            </a:r>
            <a:r>
              <a:rPr lang="en-US" sz="3200" b="1" dirty="0">
                <a:solidFill>
                  <a:srgbClr val="C00000"/>
                </a:solidFill>
              </a:rPr>
              <a:t>this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make</a:t>
            </a:r>
            <a:r>
              <a:rPr lang="en-US" sz="3200" b="1" dirty="0">
                <a:solidFill>
                  <a:schemeClr val="tx1"/>
                </a:solidFill>
              </a:rPr>
              <a:t> him </a:t>
            </a:r>
            <a:r>
              <a:rPr lang="en-US" sz="3200" b="1" dirty="0">
                <a:solidFill>
                  <a:srgbClr val="C00000"/>
                </a:solidFill>
              </a:rPr>
              <a:t>feel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5. </a:t>
            </a:r>
            <a:r>
              <a:rPr lang="en-US" sz="3200" b="1" dirty="0" smtClean="0">
                <a:solidFill>
                  <a:srgbClr val="C00000"/>
                </a:solidFill>
              </a:rPr>
              <a:t>What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were the </a:t>
            </a:r>
            <a:r>
              <a:rPr lang="en-US" sz="3200" b="1" dirty="0">
                <a:solidFill>
                  <a:srgbClr val="C00000"/>
                </a:solidFill>
              </a:rPr>
              <a:t>things</a:t>
            </a:r>
            <a:r>
              <a:rPr lang="en-US" sz="3200" b="1" dirty="0">
                <a:solidFill>
                  <a:schemeClr val="tx1"/>
                </a:solidFill>
              </a:rPr>
              <a:t> that </a:t>
            </a:r>
            <a:r>
              <a:rPr lang="en-US" sz="3200" b="1" dirty="0">
                <a:solidFill>
                  <a:srgbClr val="C00000"/>
                </a:solidFill>
              </a:rPr>
              <a:t>astonished</a:t>
            </a:r>
            <a:r>
              <a:rPr lang="en-US" sz="3200" b="1" dirty="0">
                <a:solidFill>
                  <a:schemeClr val="tx1"/>
                </a:solidFill>
              </a:rPr>
              <a:t> the </a:t>
            </a:r>
            <a:r>
              <a:rPr lang="en-US" sz="3200" b="1" dirty="0">
                <a:solidFill>
                  <a:srgbClr val="C00000"/>
                </a:solidFill>
              </a:rPr>
              <a:t>judges</a:t>
            </a:r>
            <a:r>
              <a:rPr lang="en-US" sz="3200" b="1" dirty="0">
                <a:solidFill>
                  <a:schemeClr val="tx1"/>
                </a:solidFill>
              </a:rPr>
              <a:t> about </a:t>
            </a:r>
            <a:r>
              <a:rPr lang="en-US" sz="3200" b="1" dirty="0">
                <a:solidFill>
                  <a:srgbClr val="C00000"/>
                </a:solidFill>
              </a:rPr>
              <a:t>Andrew</a:t>
            </a:r>
            <a:r>
              <a:rPr lang="en-US" sz="3200" b="1" dirty="0">
                <a:solidFill>
                  <a:schemeClr val="tx1"/>
                </a:solidFill>
              </a:rPr>
              <a:t> De </a:t>
            </a:r>
            <a:r>
              <a:rPr lang="en-US" sz="3200" b="1" dirty="0" smtClean="0">
                <a:solidFill>
                  <a:schemeClr val="tx1"/>
                </a:solidFill>
              </a:rPr>
              <a:t>Leon?</a:t>
            </a:r>
          </a:p>
        </p:txBody>
      </p:sp>
      <p:pic>
        <p:nvPicPr>
          <p:cNvPr id="13316" name="Picture 4" descr="Image result for andrew de 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39" y="0"/>
            <a:ext cx="4377961" cy="3783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03488" cy="6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07" y="0"/>
            <a:ext cx="5123793" cy="68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434" y="0"/>
            <a:ext cx="6855373" cy="914400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err="1" smtClean="0">
                <a:solidFill>
                  <a:srgbClr val="C00000"/>
                </a:solidFill>
                <a:latin typeface="+mn-lt"/>
              </a:rPr>
              <a:t>Video</a:t>
            </a:r>
            <a:r>
              <a:rPr lang="fr-FR" sz="6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6000" b="1" dirty="0" err="1" smtClean="0">
                <a:solidFill>
                  <a:srgbClr val="C00000"/>
                </a:solidFill>
                <a:latin typeface="+mn-lt"/>
              </a:rPr>
              <a:t>Watching</a:t>
            </a:r>
            <a:endParaRPr lang="fr-FR" sz="6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889" y="1529255"/>
            <a:ext cx="8150773" cy="1734207"/>
          </a:xfrm>
        </p:spPr>
        <p:txBody>
          <a:bodyPr>
            <a:normAutofit lnSpcReduction="10000"/>
          </a:bodyPr>
          <a:lstStyle/>
          <a:p>
            <a:pPr marL="871855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Watch the video of “Andrew De Leon” in “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America’s Got Talent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and answer the questions.</a:t>
            </a:r>
            <a:endParaRPr lang="fr-FR" sz="32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19352" y="725215"/>
            <a:ext cx="5565227" cy="551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https://www.youtube.com/watch?v=f_3jsyDW76E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186" y="3090041"/>
            <a:ext cx="12002814" cy="376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C00000"/>
                </a:solidFill>
              </a:rPr>
              <a:t>How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did </a:t>
            </a:r>
            <a:r>
              <a:rPr lang="en-US" sz="3200" b="1" dirty="0">
                <a:solidFill>
                  <a:srgbClr val="C00000"/>
                </a:solidFill>
              </a:rPr>
              <a:t>Andrew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describe his participation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</a:rPr>
              <a:t>in </a:t>
            </a:r>
            <a:r>
              <a:rPr lang="en-US" sz="3200" b="1" dirty="0">
                <a:solidFill>
                  <a:schemeClr val="tx1"/>
                </a:solidFill>
              </a:rPr>
              <a:t>America’s Got Talent?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2. </a:t>
            </a:r>
            <a:r>
              <a:rPr lang="en-US" sz="3200" b="1" dirty="0" smtClean="0">
                <a:solidFill>
                  <a:srgbClr val="C00000"/>
                </a:solidFill>
              </a:rPr>
              <a:t>How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did </a:t>
            </a:r>
            <a:r>
              <a:rPr lang="en-US" sz="3200" b="1" dirty="0">
                <a:solidFill>
                  <a:srgbClr val="C00000"/>
                </a:solidFill>
              </a:rPr>
              <a:t>Howard describe Andrew’s look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3. Which </a:t>
            </a:r>
            <a:r>
              <a:rPr lang="en-US" sz="3200" b="1" dirty="0">
                <a:solidFill>
                  <a:srgbClr val="C00000"/>
                </a:solidFill>
              </a:rPr>
              <a:t>urban tribe </a:t>
            </a:r>
            <a:r>
              <a:rPr lang="en-US" sz="3200" b="1" dirty="0">
                <a:solidFill>
                  <a:schemeClr val="tx1"/>
                </a:solidFill>
              </a:rPr>
              <a:t>does </a:t>
            </a:r>
            <a:r>
              <a:rPr lang="en-US" sz="3200" b="1" dirty="0">
                <a:solidFill>
                  <a:srgbClr val="C00000"/>
                </a:solidFill>
              </a:rPr>
              <a:t>Andrew belong to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4. How </a:t>
            </a:r>
            <a:r>
              <a:rPr lang="en-US" sz="3200" b="1" dirty="0">
                <a:solidFill>
                  <a:schemeClr val="tx1"/>
                </a:solidFill>
              </a:rPr>
              <a:t>did the </a:t>
            </a:r>
            <a:r>
              <a:rPr lang="en-US" sz="3200" b="1" dirty="0">
                <a:solidFill>
                  <a:srgbClr val="C00000"/>
                </a:solidFill>
              </a:rPr>
              <a:t>audience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react</a:t>
            </a:r>
            <a:r>
              <a:rPr lang="en-US" sz="3200" b="1" dirty="0">
                <a:solidFill>
                  <a:schemeClr val="tx1"/>
                </a:solidFill>
              </a:rPr>
              <a:t> to Andrew’s </a:t>
            </a:r>
            <a:r>
              <a:rPr lang="en-US" sz="3200" b="1" dirty="0">
                <a:solidFill>
                  <a:srgbClr val="C00000"/>
                </a:solidFill>
              </a:rPr>
              <a:t>performance</a:t>
            </a:r>
            <a:r>
              <a:rPr lang="en-US" sz="3200" b="1" dirty="0">
                <a:solidFill>
                  <a:schemeClr val="tx1"/>
                </a:solidFill>
              </a:rPr>
              <a:t>? </a:t>
            </a:r>
            <a:r>
              <a:rPr lang="en-US" sz="3200" b="1" dirty="0">
                <a:solidFill>
                  <a:srgbClr val="C00000"/>
                </a:solidFill>
              </a:rPr>
              <a:t>How</a:t>
            </a:r>
            <a:r>
              <a:rPr lang="en-US" sz="3200" b="1" dirty="0">
                <a:solidFill>
                  <a:schemeClr val="tx1"/>
                </a:solidFill>
              </a:rPr>
              <a:t> did </a:t>
            </a:r>
            <a:r>
              <a:rPr lang="en-US" sz="3200" b="1" dirty="0">
                <a:solidFill>
                  <a:srgbClr val="C00000"/>
                </a:solidFill>
              </a:rPr>
              <a:t>this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make</a:t>
            </a:r>
            <a:r>
              <a:rPr lang="en-US" sz="3200" b="1" dirty="0">
                <a:solidFill>
                  <a:schemeClr val="tx1"/>
                </a:solidFill>
              </a:rPr>
              <a:t> him </a:t>
            </a:r>
            <a:r>
              <a:rPr lang="en-US" sz="3200" b="1" dirty="0">
                <a:solidFill>
                  <a:srgbClr val="C00000"/>
                </a:solidFill>
              </a:rPr>
              <a:t>feel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fr-FR" sz="3200" b="1" dirty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5. </a:t>
            </a:r>
            <a:r>
              <a:rPr lang="en-US" sz="3200" b="1" dirty="0" smtClean="0">
                <a:solidFill>
                  <a:srgbClr val="C00000"/>
                </a:solidFill>
              </a:rPr>
              <a:t>What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were the </a:t>
            </a:r>
            <a:r>
              <a:rPr lang="en-US" sz="3200" b="1" dirty="0">
                <a:solidFill>
                  <a:srgbClr val="C00000"/>
                </a:solidFill>
              </a:rPr>
              <a:t>things</a:t>
            </a:r>
            <a:r>
              <a:rPr lang="en-US" sz="3200" b="1" dirty="0">
                <a:solidFill>
                  <a:schemeClr val="tx1"/>
                </a:solidFill>
              </a:rPr>
              <a:t> that </a:t>
            </a:r>
            <a:r>
              <a:rPr lang="en-US" sz="3200" b="1" dirty="0">
                <a:solidFill>
                  <a:srgbClr val="C00000"/>
                </a:solidFill>
              </a:rPr>
              <a:t>astonished</a:t>
            </a:r>
            <a:r>
              <a:rPr lang="en-US" sz="3200" b="1" dirty="0">
                <a:solidFill>
                  <a:schemeClr val="tx1"/>
                </a:solidFill>
              </a:rPr>
              <a:t> the </a:t>
            </a:r>
            <a:r>
              <a:rPr lang="en-US" sz="3200" b="1" dirty="0">
                <a:solidFill>
                  <a:srgbClr val="C00000"/>
                </a:solidFill>
              </a:rPr>
              <a:t>judges</a:t>
            </a:r>
            <a:r>
              <a:rPr lang="en-US" sz="3200" b="1" dirty="0">
                <a:solidFill>
                  <a:schemeClr val="tx1"/>
                </a:solidFill>
              </a:rPr>
              <a:t> about </a:t>
            </a:r>
            <a:r>
              <a:rPr lang="en-US" sz="3200" b="1" dirty="0">
                <a:solidFill>
                  <a:srgbClr val="C00000"/>
                </a:solidFill>
              </a:rPr>
              <a:t>Andrew</a:t>
            </a:r>
            <a:r>
              <a:rPr lang="en-US" sz="3200" b="1" dirty="0">
                <a:solidFill>
                  <a:schemeClr val="tx1"/>
                </a:solidFill>
              </a:rPr>
              <a:t> De </a:t>
            </a:r>
            <a:r>
              <a:rPr lang="en-US" sz="3200" b="1" dirty="0" smtClean="0">
                <a:solidFill>
                  <a:schemeClr val="tx1"/>
                </a:solidFill>
              </a:rPr>
              <a:t>Leon?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0" y="3026979"/>
            <a:ext cx="8166538" cy="8986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/>
              <a:t>They’re</a:t>
            </a:r>
            <a:r>
              <a:rPr lang="fr-FR" sz="3200" b="1" dirty="0" smtClean="0"/>
              <a:t> a real escape for </a:t>
            </a:r>
            <a:r>
              <a:rPr lang="fr-FR" sz="3200" b="1" dirty="0" err="1" smtClean="0"/>
              <a:t>somebody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like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him</a:t>
            </a:r>
            <a:r>
              <a:rPr lang="fr-FR" sz="3200" b="1" dirty="0" smtClean="0"/>
              <a:t> as </a:t>
            </a:r>
            <a:r>
              <a:rPr lang="fr-FR" sz="3200" b="1" dirty="0" err="1" smtClean="0"/>
              <a:t>he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felt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he’s</a:t>
            </a:r>
            <a:r>
              <a:rPr lang="fr-FR" sz="3200" b="1" dirty="0" smtClean="0"/>
              <a:t> an outsider. </a:t>
            </a:r>
            <a:endParaRPr lang="fr-FR" sz="32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0" y="3941379"/>
            <a:ext cx="8166538" cy="5938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an </a:t>
            </a:r>
            <a:r>
              <a:rPr lang="fr-FR" sz="3200" b="1" dirty="0" err="1" smtClean="0"/>
              <a:t>unusual</a:t>
            </a:r>
            <a:r>
              <a:rPr lang="fr-FR" sz="3200" b="1" dirty="0" smtClean="0"/>
              <a:t> look.</a:t>
            </a:r>
            <a:endParaRPr lang="fr-FR" sz="32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0" y="4540468"/>
            <a:ext cx="8166538" cy="5255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Goths</a:t>
            </a:r>
            <a:endParaRPr lang="fr-FR" sz="32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-1" y="4992414"/>
            <a:ext cx="11918731" cy="9354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 smtClean="0"/>
              <a:t>They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liked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very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much</a:t>
            </a:r>
            <a:r>
              <a:rPr lang="fr-FR" sz="3200" b="1" dirty="0" smtClean="0"/>
              <a:t> and </a:t>
            </a:r>
            <a:r>
              <a:rPr lang="fr-FR" sz="3200" b="1" dirty="0" err="1" smtClean="0"/>
              <a:t>that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astonished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him</a:t>
            </a:r>
            <a:r>
              <a:rPr lang="fr-FR" sz="3200" b="1" dirty="0" smtClean="0"/>
              <a:t>  due to the </a:t>
            </a:r>
            <a:r>
              <a:rPr lang="fr-FR" sz="3200" b="1" dirty="0" err="1" smtClean="0"/>
              <a:t>negative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thoughts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had</a:t>
            </a:r>
            <a:r>
              <a:rPr lang="fr-FR" sz="3200" b="1" dirty="0" smtClean="0"/>
              <a:t> about </a:t>
            </a:r>
            <a:r>
              <a:rPr lang="fr-FR" sz="3200" b="1" dirty="0" err="1" smtClean="0"/>
              <a:t>himself</a:t>
            </a:r>
            <a:r>
              <a:rPr lang="fr-FR" sz="3200" b="1" dirty="0" smtClean="0"/>
              <a:t>. </a:t>
            </a:r>
            <a:endParaRPr lang="fr-FR" sz="32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0" y="5922580"/>
            <a:ext cx="11918731" cy="93542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 smtClean="0"/>
              <a:t>He’s</a:t>
            </a:r>
            <a:r>
              <a:rPr lang="fr-FR" sz="3200" b="1" dirty="0" smtClean="0"/>
              <a:t> self-</a:t>
            </a:r>
            <a:r>
              <a:rPr lang="fr-FR" sz="3200" b="1" dirty="0" err="1" smtClean="0"/>
              <a:t>taught</a:t>
            </a:r>
            <a:r>
              <a:rPr lang="fr-FR" sz="3200" b="1" dirty="0" smtClean="0"/>
              <a:t> and </a:t>
            </a:r>
            <a:r>
              <a:rPr lang="fr-FR" sz="3200" b="1" dirty="0" err="1" smtClean="0"/>
              <a:t>he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had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never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sung</a:t>
            </a:r>
            <a:r>
              <a:rPr lang="fr-FR" sz="3200" b="1" dirty="0" smtClean="0"/>
              <a:t> in front of </a:t>
            </a:r>
            <a:r>
              <a:rPr lang="fr-FR" sz="3200" b="1" dirty="0" err="1" smtClean="0"/>
              <a:t>anybody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13316" name="Picture 4" descr="Image result for andrew de 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39" y="0"/>
            <a:ext cx="4377961" cy="3783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75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  <a:latin typeface="+mn-lt"/>
              </a:rPr>
              <a:t>Discussion:</a:t>
            </a:r>
            <a:endParaRPr lang="fr-FR" sz="6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93183"/>
            <a:ext cx="8261131" cy="44648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/>
              <a:t>Don’t you think that </a:t>
            </a:r>
            <a:r>
              <a:rPr lang="en-US" sz="4400" b="1" dirty="0">
                <a:solidFill>
                  <a:srgbClr val="0070C0"/>
                </a:solidFill>
              </a:rPr>
              <a:t>Andrew</a:t>
            </a:r>
            <a:r>
              <a:rPr lang="en-US" sz="4400" b="1" dirty="0"/>
              <a:t> is a </a:t>
            </a:r>
            <a:r>
              <a:rPr lang="en-US" sz="4400" b="1" dirty="0">
                <a:solidFill>
                  <a:srgbClr val="0070C0"/>
                </a:solidFill>
              </a:rPr>
              <a:t>victim</a:t>
            </a:r>
            <a:r>
              <a:rPr lang="en-US" sz="4400" b="1" dirty="0"/>
              <a:t> of society’s </a:t>
            </a:r>
            <a:r>
              <a:rPr lang="en-US" sz="4400" b="1" dirty="0">
                <a:solidFill>
                  <a:srgbClr val="0070C0"/>
                </a:solidFill>
              </a:rPr>
              <a:t>prejudice</a:t>
            </a:r>
            <a:r>
              <a:rPr lang="en-US" sz="4400" b="1" dirty="0"/>
              <a:t> and </a:t>
            </a:r>
            <a:r>
              <a:rPr lang="en-US" sz="4400" b="1" dirty="0">
                <a:solidFill>
                  <a:srgbClr val="0070C0"/>
                </a:solidFill>
              </a:rPr>
              <a:t>alienation</a:t>
            </a:r>
            <a:r>
              <a:rPr lang="en-US" sz="4400" b="1" dirty="0"/>
              <a:t>?</a:t>
            </a:r>
            <a:endParaRPr lang="fr-FR" sz="4400" b="1" dirty="0"/>
          </a:p>
          <a:p>
            <a:pPr marL="514350" indent="-514350">
              <a:buFont typeface="+mj-lt"/>
              <a:buAutoNum type="arabicPeriod"/>
            </a:pPr>
            <a:r>
              <a:rPr lang="en-US" sz="4400" b="1" dirty="0"/>
              <a:t>Do you know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anybody</a:t>
            </a:r>
            <a:r>
              <a:rPr lang="en-US" sz="4400" b="1" dirty="0"/>
              <a:t> who’s an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outcast</a:t>
            </a:r>
            <a:r>
              <a:rPr lang="en-US" sz="4400" b="1" dirty="0"/>
              <a:t> just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because</a:t>
            </a:r>
            <a:r>
              <a:rPr lang="en-US" sz="4400" b="1" dirty="0"/>
              <a:t> of his/her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subculture</a:t>
            </a:r>
            <a:r>
              <a:rPr lang="en-US" sz="4400" b="1" dirty="0"/>
              <a:t> or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look</a:t>
            </a:r>
            <a:r>
              <a:rPr lang="en-US" sz="4400" b="1" dirty="0"/>
              <a:t>? </a:t>
            </a:r>
            <a:r>
              <a:rPr lang="fr-FR" sz="4400" b="1" dirty="0"/>
              <a:t>Tell us about </a:t>
            </a:r>
            <a:r>
              <a:rPr lang="fr-FR" sz="4400" b="1" dirty="0" err="1"/>
              <a:t>that</a:t>
            </a:r>
            <a:r>
              <a:rPr lang="fr-FR" sz="4400" b="1" dirty="0"/>
              <a:t> </a:t>
            </a:r>
            <a:r>
              <a:rPr lang="fr-FR" sz="4400" b="1" dirty="0" err="1"/>
              <a:t>person</a:t>
            </a:r>
            <a:r>
              <a:rPr lang="fr-FR" sz="4400" b="1" dirty="0"/>
              <a:t>.</a:t>
            </a:r>
          </a:p>
          <a:p>
            <a:endParaRPr lang="fr-FR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86" y="0"/>
            <a:ext cx="4396499" cy="36402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7154930"/>
          </a:xfrm>
          <a:prstGeom prst="rect">
            <a:avLst/>
          </a:prstGeom>
        </p:spPr>
      </p:pic>
      <p:pic>
        <p:nvPicPr>
          <p:cNvPr id="22530" name="Picture 2" descr="Image result for thank you 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4359" cy="67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4759"/>
          </a:xfrm>
        </p:spPr>
        <p:txBody>
          <a:bodyPr>
            <a:normAutofit/>
          </a:bodyPr>
          <a:lstStyle/>
          <a:p>
            <a:r>
              <a:rPr lang="fr-FR" sz="5400" b="1" dirty="0" err="1" smtClean="0">
                <a:solidFill>
                  <a:srgbClr val="002060"/>
                </a:solidFill>
                <a:latin typeface="+mn-lt"/>
              </a:rPr>
              <a:t>Vocabulary</a:t>
            </a:r>
            <a:r>
              <a:rPr lang="fr-FR" sz="5400" b="1" dirty="0" smtClean="0">
                <a:solidFill>
                  <a:srgbClr val="002060"/>
                </a:solidFill>
              </a:rPr>
              <a:t>: </a:t>
            </a:r>
            <a:r>
              <a:rPr lang="fr-FR" sz="5400" b="1" dirty="0" smtClean="0"/>
              <a:t>	  </a:t>
            </a:r>
            <a:r>
              <a:rPr lang="fr-FR" sz="5400" b="1" dirty="0" smtClean="0"/>
              <a:t>     </a:t>
            </a:r>
            <a:r>
              <a:rPr lang="fr-FR" sz="54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Idiomatic</a:t>
            </a:r>
            <a:r>
              <a:rPr lang="fr-FR" sz="5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Expressions</a:t>
            </a:r>
            <a:endParaRPr lang="fr-FR" sz="5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55901" y="1019211"/>
          <a:ext cx="1203609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430"/>
                <a:gridCol w="80456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Idiom</a:t>
                      </a:r>
                      <a:endParaRPr lang="fr-F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fr-F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</a:t>
                      </a:r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fr-FR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</a:t>
                      </a:r>
                      <a:r>
                        <a:rPr lang="fr-FR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bag</a:t>
                      </a:r>
                      <a:endParaRPr lang="fr-FR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are 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certain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get 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or 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achieve 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it.</a:t>
                      </a:r>
                      <a:endParaRPr lang="fr-FR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 the cat out of the bag.</a:t>
                      </a: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 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a </a:t>
                      </a:r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secrete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 be </a:t>
                      </a:r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dead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endParaRPr lang="fr-FR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</a:t>
                      </a:r>
                      <a:r>
                        <a:rPr lang="en-US" sz="28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who is 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successful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 </a:t>
                      </a:r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useful</a:t>
                      </a:r>
                      <a:r>
                        <a:rPr 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 do 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</a:t>
                      </a:r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flying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colours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fr-FR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fr-FR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fr-FR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0" i="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b="1" i="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ery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easily.</a:t>
                      </a:r>
                      <a:endParaRPr lang="fr-FR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piece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cake</a:t>
                      </a:r>
                      <a:endParaRPr lang="fr-FR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omething that is 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 to do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cold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fr-FR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 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suffering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that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comes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person has 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stopped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taking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on which they depend.</a:t>
                      </a:r>
                      <a:endParaRPr lang="fr-F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slip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somebody’s</a:t>
                      </a:r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fr-FR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fingers</a:t>
                      </a:r>
                      <a:r>
                        <a:rPr lang="fr-F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fr-FR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something such as a chance, opportunity, or prize slips through your fingers, 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fail to get it 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take advantage of it</a:t>
                      </a:r>
                      <a:r>
                        <a:rPr lang="en-US" sz="2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3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enagers transparen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572"/>
            <a:ext cx="12193861" cy="60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93228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fr-FR" sz="72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Lead-in Questions.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38" y="1261241"/>
            <a:ext cx="11797862" cy="559675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b="1" dirty="0"/>
              <a:t>Why do many people think that </a:t>
            </a:r>
            <a:r>
              <a:rPr lang="en-US" sz="3300" b="1" dirty="0">
                <a:solidFill>
                  <a:srgbClr val="0070C0"/>
                </a:solidFill>
              </a:rPr>
              <a:t>communication</a:t>
            </a:r>
            <a:r>
              <a:rPr lang="en-US" sz="3300" b="1" dirty="0"/>
              <a:t> between </a:t>
            </a:r>
            <a:r>
              <a:rPr lang="en-US" sz="3300" b="1" dirty="0">
                <a:solidFill>
                  <a:srgbClr val="0070C0"/>
                </a:solidFill>
              </a:rPr>
              <a:t>teenagers</a:t>
            </a:r>
            <a:r>
              <a:rPr lang="en-US" sz="3300" b="1" dirty="0"/>
              <a:t> and their </a:t>
            </a:r>
            <a:r>
              <a:rPr lang="en-US" sz="3300" b="1" dirty="0">
                <a:solidFill>
                  <a:srgbClr val="0070C0"/>
                </a:solidFill>
              </a:rPr>
              <a:t>parents</a:t>
            </a:r>
            <a:r>
              <a:rPr lang="en-US" sz="3300" b="1" dirty="0"/>
              <a:t> is often so </a:t>
            </a:r>
            <a:r>
              <a:rPr lang="en-US" sz="3300" b="1" dirty="0">
                <a:solidFill>
                  <a:srgbClr val="0070C0"/>
                </a:solidFill>
              </a:rPr>
              <a:t>difficult</a:t>
            </a:r>
            <a:r>
              <a:rPr lang="en-US" sz="3300" b="1" dirty="0"/>
              <a:t>? </a:t>
            </a:r>
            <a:endParaRPr lang="en-US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00" b="1" dirty="0" smtClean="0"/>
              <a:t>Do </a:t>
            </a:r>
            <a:r>
              <a:rPr lang="en-US" sz="3300" b="1" dirty="0">
                <a:solidFill>
                  <a:srgbClr val="0070C0"/>
                </a:solidFill>
              </a:rPr>
              <a:t>you</a:t>
            </a:r>
            <a:r>
              <a:rPr lang="en-US" sz="3300" b="1" dirty="0"/>
              <a:t> have a </a:t>
            </a:r>
            <a:r>
              <a:rPr lang="en-US" sz="3300" b="1" dirty="0">
                <a:solidFill>
                  <a:srgbClr val="0070C0"/>
                </a:solidFill>
              </a:rPr>
              <a:t>good</a:t>
            </a:r>
            <a:r>
              <a:rPr lang="en-US" sz="3300" b="1" dirty="0"/>
              <a:t> </a:t>
            </a:r>
            <a:r>
              <a:rPr lang="en-US" sz="3300" b="1" dirty="0">
                <a:solidFill>
                  <a:srgbClr val="0070C0"/>
                </a:solidFill>
              </a:rPr>
              <a:t>relationship</a:t>
            </a:r>
            <a:r>
              <a:rPr lang="en-US" sz="3300" b="1" dirty="0"/>
              <a:t> with your </a:t>
            </a:r>
            <a:r>
              <a:rPr lang="en-US" sz="3300" b="1" dirty="0">
                <a:solidFill>
                  <a:srgbClr val="0070C0"/>
                </a:solidFill>
              </a:rPr>
              <a:t>parents</a:t>
            </a:r>
            <a:r>
              <a:rPr lang="en-US" sz="3300" b="1" dirty="0"/>
              <a:t>? </a:t>
            </a:r>
            <a:r>
              <a:rPr lang="en-US" sz="3300" b="1" dirty="0">
                <a:solidFill>
                  <a:srgbClr val="0070C0"/>
                </a:solidFill>
              </a:rPr>
              <a:t>Why</a:t>
            </a:r>
            <a:r>
              <a:rPr lang="en-US" sz="3300" b="1" dirty="0"/>
              <a:t> do you think is that</a:t>
            </a:r>
            <a:r>
              <a:rPr lang="en-US" sz="3300" b="1" dirty="0" smtClean="0"/>
              <a:t>?</a:t>
            </a:r>
            <a:r>
              <a:rPr lang="en-US" sz="3300" b="1" dirty="0"/>
              <a:t> </a:t>
            </a:r>
            <a:endParaRPr lang="en-US" sz="33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00" b="1" dirty="0"/>
              <a:t>What do you think are the most serious </a:t>
            </a:r>
            <a:r>
              <a:rPr lang="en-US" sz="3300" b="1" dirty="0">
                <a:solidFill>
                  <a:srgbClr val="0070C0"/>
                </a:solidFill>
              </a:rPr>
              <a:t>problems</a:t>
            </a:r>
            <a:r>
              <a:rPr lang="en-US" sz="3300" b="1" dirty="0"/>
              <a:t> that </a:t>
            </a:r>
            <a:r>
              <a:rPr lang="en-US" sz="3300" b="1" dirty="0">
                <a:solidFill>
                  <a:srgbClr val="0070C0"/>
                </a:solidFill>
              </a:rPr>
              <a:t>teenagers</a:t>
            </a:r>
            <a:r>
              <a:rPr lang="en-US" sz="3300" b="1" dirty="0"/>
              <a:t> </a:t>
            </a:r>
            <a:r>
              <a:rPr lang="en-US" sz="3300" b="1" dirty="0">
                <a:solidFill>
                  <a:srgbClr val="0070C0"/>
                </a:solidFill>
              </a:rPr>
              <a:t>have</a:t>
            </a:r>
            <a:r>
              <a:rPr lang="en-US" sz="3300" b="1" dirty="0"/>
              <a:t> these days</a:t>
            </a:r>
            <a:r>
              <a:rPr lang="en-US" sz="3300" b="1" dirty="0" smtClean="0"/>
              <a:t>?</a:t>
            </a:r>
            <a:endParaRPr lang="fr-FR" sz="3300" b="1" dirty="0"/>
          </a:p>
          <a:p>
            <a:pPr marL="514350" indent="-514350">
              <a:buFont typeface="+mj-lt"/>
              <a:buAutoNum type="arabicPeriod"/>
            </a:pPr>
            <a:r>
              <a:rPr lang="en-US" sz="3300" b="1" dirty="0" smtClean="0"/>
              <a:t>Do </a:t>
            </a:r>
            <a:r>
              <a:rPr lang="en-US" sz="3300" b="1" dirty="0"/>
              <a:t>you think </a:t>
            </a:r>
            <a:r>
              <a:rPr lang="en-US" sz="3300" b="1" dirty="0">
                <a:solidFill>
                  <a:srgbClr val="0070C0"/>
                </a:solidFill>
              </a:rPr>
              <a:t>clothes</a:t>
            </a:r>
            <a:r>
              <a:rPr lang="en-US" sz="3300" b="1" dirty="0"/>
              <a:t> people wear </a:t>
            </a:r>
            <a:r>
              <a:rPr lang="en-US" sz="3300" b="1" dirty="0">
                <a:solidFill>
                  <a:srgbClr val="0070C0"/>
                </a:solidFill>
              </a:rPr>
              <a:t>give</a:t>
            </a:r>
            <a:r>
              <a:rPr lang="en-US" sz="3300" b="1" dirty="0"/>
              <a:t> us </a:t>
            </a:r>
            <a:r>
              <a:rPr lang="en-US" sz="3300" b="1" dirty="0">
                <a:solidFill>
                  <a:srgbClr val="0070C0"/>
                </a:solidFill>
              </a:rPr>
              <a:t>information</a:t>
            </a:r>
            <a:r>
              <a:rPr lang="en-US" sz="3300" b="1" dirty="0"/>
              <a:t> about their </a:t>
            </a:r>
            <a:r>
              <a:rPr lang="en-US" sz="3300" b="1" dirty="0">
                <a:solidFill>
                  <a:srgbClr val="0070C0"/>
                </a:solidFill>
              </a:rPr>
              <a:t>character</a:t>
            </a:r>
            <a:r>
              <a:rPr lang="en-US" sz="3300" b="1" dirty="0" smtClean="0"/>
              <a:t>?</a:t>
            </a:r>
            <a:endParaRPr lang="fr-FR" sz="3300" b="1" dirty="0"/>
          </a:p>
          <a:p>
            <a:pPr marL="514350" indent="-514350">
              <a:buFont typeface="+mj-lt"/>
              <a:buAutoNum type="arabicPeriod"/>
            </a:pPr>
            <a:r>
              <a:rPr lang="en-US" sz="3300" b="1" dirty="0" smtClean="0"/>
              <a:t>Some </a:t>
            </a:r>
            <a:r>
              <a:rPr lang="en-US" sz="3300" b="1" dirty="0">
                <a:solidFill>
                  <a:srgbClr val="0070C0"/>
                </a:solidFill>
              </a:rPr>
              <a:t>people</a:t>
            </a:r>
            <a:r>
              <a:rPr lang="en-US" sz="3300" b="1" dirty="0"/>
              <a:t> are </a:t>
            </a:r>
            <a:r>
              <a:rPr lang="en-US" sz="3300" b="1" dirty="0" smtClean="0">
                <a:solidFill>
                  <a:srgbClr val="0070C0"/>
                </a:solidFill>
              </a:rPr>
              <a:t>against</a:t>
            </a:r>
            <a:r>
              <a:rPr lang="en-US" sz="3300" b="1" dirty="0" smtClean="0"/>
              <a:t> mainstream </a:t>
            </a:r>
            <a:r>
              <a:rPr lang="en-US" sz="3300" b="1" dirty="0">
                <a:solidFill>
                  <a:srgbClr val="0070C0"/>
                </a:solidFill>
              </a:rPr>
              <a:t>culture</a:t>
            </a:r>
            <a:r>
              <a:rPr lang="en-US" sz="3300" b="1" dirty="0"/>
              <a:t>, seeing </a:t>
            </a:r>
            <a:r>
              <a:rPr lang="en-US" sz="3300" b="1" dirty="0">
                <a:solidFill>
                  <a:srgbClr val="0070C0"/>
                </a:solidFill>
              </a:rPr>
              <a:t>it</a:t>
            </a:r>
            <a:r>
              <a:rPr lang="en-US" sz="3300" b="1" dirty="0"/>
              <a:t> as </a:t>
            </a:r>
            <a:r>
              <a:rPr lang="en-US" sz="3300" b="1" dirty="0" smtClean="0">
                <a:solidFill>
                  <a:srgbClr val="0070C0"/>
                </a:solidFill>
              </a:rPr>
              <a:t>boring</a:t>
            </a:r>
            <a:r>
              <a:rPr lang="en-US" sz="3300" b="1" dirty="0" smtClean="0"/>
              <a:t> and </a:t>
            </a:r>
            <a:r>
              <a:rPr lang="en-US" sz="3300" b="1" dirty="0">
                <a:solidFill>
                  <a:srgbClr val="0070C0"/>
                </a:solidFill>
              </a:rPr>
              <a:t>uninspiring</a:t>
            </a:r>
            <a:r>
              <a:rPr lang="en-US" sz="3300" b="1" dirty="0"/>
              <a:t>. What’s your view</a:t>
            </a:r>
            <a:r>
              <a:rPr lang="en-US" sz="3300" b="1" dirty="0" smtClean="0"/>
              <a:t>?</a:t>
            </a:r>
            <a:endParaRPr lang="fr-FR" sz="3300" b="1" dirty="0"/>
          </a:p>
        </p:txBody>
      </p:sp>
    </p:spTree>
    <p:extLst>
      <p:ext uri="{BB962C8B-B14F-4D97-AF65-F5344CB8AC3E}">
        <p14:creationId xmlns:p14="http://schemas.microsoft.com/office/powerpoint/2010/main" val="10679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urban tribe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7" y="0"/>
            <a:ext cx="120091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013" y="378371"/>
            <a:ext cx="11761076" cy="1040525"/>
          </a:xfrm>
        </p:spPr>
        <p:txBody>
          <a:bodyPr>
            <a:normAutofit fontScale="90000"/>
          </a:bodyPr>
          <a:lstStyle/>
          <a:p>
            <a:pPr marL="514350" lvl="0" indent="-514350" algn="ctr"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Have you ever heard of </a:t>
            </a:r>
            <a:r>
              <a:rPr lang="en-US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urban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tribes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or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youth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subcultures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? What do you know about them?</a:t>
            </a:r>
            <a:r>
              <a:rPr lang="fr-FR" sz="33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33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fr-FR" dirty="0"/>
          </a:p>
        </p:txBody>
      </p:sp>
      <p:pic>
        <p:nvPicPr>
          <p:cNvPr id="2050" name="Picture 2" descr="Image result for urban tri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452" y="1008994"/>
            <a:ext cx="4457700" cy="3058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46" y="1150883"/>
            <a:ext cx="4381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41" y="1198180"/>
            <a:ext cx="4072759" cy="2790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0207"/>
            <a:ext cx="4097346" cy="283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3972910" y="4051739"/>
            <a:ext cx="8219090" cy="2806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Urban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tribes</a:t>
            </a:r>
            <a:r>
              <a:rPr lang="en-US" sz="2800" b="1" dirty="0">
                <a:solidFill>
                  <a:schemeClr val="tx1"/>
                </a:solidFill>
              </a:rPr>
              <a:t> or </a:t>
            </a:r>
            <a:r>
              <a:rPr lang="en-US" sz="2800" b="1" dirty="0">
                <a:solidFill>
                  <a:srgbClr val="0070C0"/>
                </a:solidFill>
              </a:rPr>
              <a:t>subcultures</a:t>
            </a:r>
            <a:r>
              <a:rPr lang="en-US" sz="2800" b="1" dirty="0">
                <a:solidFill>
                  <a:schemeClr val="tx1"/>
                </a:solidFill>
              </a:rPr>
              <a:t> are </a:t>
            </a:r>
            <a:r>
              <a:rPr lang="en-US" sz="2800" b="1" dirty="0">
                <a:solidFill>
                  <a:srgbClr val="C00000"/>
                </a:solidFill>
              </a:rPr>
              <a:t>made up </a:t>
            </a:r>
            <a:r>
              <a:rPr lang="en-US" sz="2800" b="1" dirty="0">
                <a:solidFill>
                  <a:schemeClr val="tx1"/>
                </a:solidFill>
              </a:rPr>
              <a:t>by relatively small groups of </a:t>
            </a:r>
            <a:r>
              <a:rPr lang="en-US" sz="2800" b="1" dirty="0">
                <a:solidFill>
                  <a:srgbClr val="C00000"/>
                </a:solidFill>
              </a:rPr>
              <a:t>young city people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rgbClr val="C00000"/>
                </a:solidFill>
              </a:rPr>
              <a:t>with</a:t>
            </a:r>
            <a:r>
              <a:rPr lang="en-US" sz="2800" b="1" dirty="0">
                <a:solidFill>
                  <a:schemeClr val="tx1"/>
                </a:solidFill>
              </a:rPr>
              <a:t> a distinct </a:t>
            </a:r>
            <a:r>
              <a:rPr lang="en-US" sz="2800" b="1" dirty="0">
                <a:solidFill>
                  <a:srgbClr val="C00000"/>
                </a:solidFill>
              </a:rPr>
              <a:t>common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identity</a:t>
            </a:r>
            <a:r>
              <a:rPr lang="en-US" sz="2800" b="1" dirty="0">
                <a:solidFill>
                  <a:schemeClr val="tx1"/>
                </a:solidFill>
              </a:rPr>
              <a:t>: the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same aesthetic codes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the same identity symbols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the same rules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the same language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the same music</a:t>
            </a:r>
            <a:r>
              <a:rPr lang="en-US" sz="2800" b="1" dirty="0">
                <a:solidFill>
                  <a:schemeClr val="tx1"/>
                </a:solidFill>
              </a:rPr>
              <a:t>, the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same ideology </a:t>
            </a:r>
            <a:r>
              <a:rPr lang="en-US" sz="2800" b="1" dirty="0">
                <a:solidFill>
                  <a:schemeClr val="tx1"/>
                </a:solidFill>
              </a:rPr>
              <a:t>that are, in general,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different from the interests of mainstream culture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urban trib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87" y="0"/>
            <a:ext cx="9267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013323" cy="108782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 smtClean="0">
                <a:solidFill>
                  <a:srgbClr val="002060"/>
                </a:solidFill>
              </a:rPr>
              <a:t>What</a:t>
            </a:r>
            <a:r>
              <a:rPr lang="fr-FR" sz="4800" b="1" dirty="0" smtClean="0">
                <a:solidFill>
                  <a:srgbClr val="002060"/>
                </a:solidFill>
              </a:rPr>
              <a:t> do </a:t>
            </a:r>
            <a:r>
              <a:rPr lang="fr-FR" sz="4800" b="1" dirty="0" err="1" smtClean="0">
                <a:solidFill>
                  <a:srgbClr val="002060"/>
                </a:solidFill>
              </a:rPr>
              <a:t>you</a:t>
            </a:r>
            <a:r>
              <a:rPr lang="fr-FR" sz="4800" b="1" dirty="0" smtClean="0">
                <a:solidFill>
                  <a:srgbClr val="002060"/>
                </a:solidFill>
              </a:rPr>
              <a:t> know about </a:t>
            </a:r>
            <a:r>
              <a:rPr lang="fr-FR" sz="4800" b="1" dirty="0" err="1" smtClean="0">
                <a:solidFill>
                  <a:srgbClr val="002060"/>
                </a:solidFill>
              </a:rPr>
              <a:t>these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urban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tribes</a:t>
            </a:r>
            <a:r>
              <a:rPr lang="fr-FR" sz="4800" b="1" dirty="0" smtClean="0">
                <a:solidFill>
                  <a:srgbClr val="002060"/>
                </a:solidFill>
              </a:rPr>
              <a:t>?</a:t>
            </a:r>
            <a:endParaRPr lang="fr-FR" sz="4800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37" y="1213123"/>
            <a:ext cx="3880397" cy="4021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m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986"/>
            <a:ext cx="3531476" cy="40828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788276" y="5407572"/>
            <a:ext cx="378372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err="1" smtClean="0">
                <a:solidFill>
                  <a:srgbClr val="C00000"/>
                </a:solidFill>
              </a:rPr>
              <a:t>Emos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5" y="835571"/>
            <a:ext cx="3316013" cy="2887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68" y="3677908"/>
            <a:ext cx="5961798" cy="3353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8602718" y="3084785"/>
            <a:ext cx="378372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err="1" smtClean="0">
                <a:solidFill>
                  <a:srgbClr val="C00000"/>
                </a:solidFill>
              </a:rPr>
              <a:t>Skaters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rban trib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87" y="0"/>
            <a:ext cx="9267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013323" cy="108782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 smtClean="0">
                <a:solidFill>
                  <a:srgbClr val="002060"/>
                </a:solidFill>
              </a:rPr>
              <a:t>What</a:t>
            </a:r>
            <a:r>
              <a:rPr lang="fr-FR" sz="4800" b="1" dirty="0" smtClean="0">
                <a:solidFill>
                  <a:srgbClr val="002060"/>
                </a:solidFill>
              </a:rPr>
              <a:t> do </a:t>
            </a:r>
            <a:r>
              <a:rPr lang="fr-FR" sz="4800" b="1" dirty="0" err="1" smtClean="0">
                <a:solidFill>
                  <a:srgbClr val="002060"/>
                </a:solidFill>
              </a:rPr>
              <a:t>you</a:t>
            </a:r>
            <a:r>
              <a:rPr lang="fr-FR" sz="4800" b="1" dirty="0" smtClean="0">
                <a:solidFill>
                  <a:srgbClr val="002060"/>
                </a:solidFill>
              </a:rPr>
              <a:t> know about </a:t>
            </a:r>
            <a:r>
              <a:rPr lang="fr-FR" sz="4800" b="1" dirty="0" err="1" smtClean="0">
                <a:solidFill>
                  <a:srgbClr val="002060"/>
                </a:solidFill>
              </a:rPr>
              <a:t>these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urban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tribes</a:t>
            </a:r>
            <a:r>
              <a:rPr lang="fr-FR" sz="4800" b="1" dirty="0" smtClean="0">
                <a:solidFill>
                  <a:srgbClr val="002060"/>
                </a:solidFill>
              </a:rPr>
              <a:t>?</a:t>
            </a:r>
            <a:endParaRPr lang="fr-FR" sz="48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39" y="974944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583325" y="5407572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err="1" smtClean="0">
                <a:solidFill>
                  <a:srgbClr val="C00000"/>
                </a:solidFill>
              </a:rPr>
              <a:t>Hip-hoppers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0" y="1263923"/>
            <a:ext cx="6358759" cy="4438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6947338" y="5701862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C00000"/>
                </a:solidFill>
              </a:rPr>
              <a:t>Hippies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rban trib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87" y="0"/>
            <a:ext cx="9267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013323" cy="108782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 smtClean="0">
                <a:solidFill>
                  <a:srgbClr val="002060"/>
                </a:solidFill>
              </a:rPr>
              <a:t>What</a:t>
            </a:r>
            <a:r>
              <a:rPr lang="fr-FR" sz="4800" b="1" dirty="0" smtClean="0">
                <a:solidFill>
                  <a:srgbClr val="002060"/>
                </a:solidFill>
              </a:rPr>
              <a:t> do </a:t>
            </a:r>
            <a:r>
              <a:rPr lang="fr-FR" sz="4800" b="1" dirty="0" err="1" smtClean="0">
                <a:solidFill>
                  <a:srgbClr val="002060"/>
                </a:solidFill>
              </a:rPr>
              <a:t>you</a:t>
            </a:r>
            <a:r>
              <a:rPr lang="fr-FR" sz="4800" b="1" dirty="0" smtClean="0">
                <a:solidFill>
                  <a:srgbClr val="002060"/>
                </a:solidFill>
              </a:rPr>
              <a:t> know about </a:t>
            </a:r>
            <a:r>
              <a:rPr lang="fr-FR" sz="4800" b="1" dirty="0" err="1" smtClean="0">
                <a:solidFill>
                  <a:srgbClr val="002060"/>
                </a:solidFill>
              </a:rPr>
              <a:t>these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urban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tribes</a:t>
            </a:r>
            <a:r>
              <a:rPr lang="fr-FR" sz="4800" b="1" dirty="0" smtClean="0">
                <a:solidFill>
                  <a:srgbClr val="002060"/>
                </a:solidFill>
              </a:rPr>
              <a:t>?</a:t>
            </a:r>
            <a:endParaRPr lang="fr-FR" sz="4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244"/>
            <a:ext cx="6132786" cy="4547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6523750" y="8749862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C00000"/>
                </a:solidFill>
              </a:rPr>
              <a:t>Rockers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535217" y="1650125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C00000"/>
                </a:solidFill>
              </a:rPr>
              <a:t>Goths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Image result for Go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97" y="986604"/>
            <a:ext cx="4103803" cy="2308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0" y="5665076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C00000"/>
                </a:solidFill>
              </a:rPr>
              <a:t>Rockers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2" y="3127047"/>
            <a:ext cx="5605188" cy="3730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rban trib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87" y="0"/>
            <a:ext cx="9267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013323" cy="108782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 smtClean="0">
                <a:solidFill>
                  <a:srgbClr val="002060"/>
                </a:solidFill>
              </a:rPr>
              <a:t>What</a:t>
            </a:r>
            <a:r>
              <a:rPr lang="fr-FR" sz="4800" b="1" dirty="0" smtClean="0">
                <a:solidFill>
                  <a:srgbClr val="002060"/>
                </a:solidFill>
              </a:rPr>
              <a:t> do </a:t>
            </a:r>
            <a:r>
              <a:rPr lang="fr-FR" sz="4800" b="1" dirty="0" err="1" smtClean="0">
                <a:solidFill>
                  <a:srgbClr val="002060"/>
                </a:solidFill>
              </a:rPr>
              <a:t>you</a:t>
            </a:r>
            <a:r>
              <a:rPr lang="fr-FR" sz="4800" b="1" dirty="0" smtClean="0">
                <a:solidFill>
                  <a:srgbClr val="002060"/>
                </a:solidFill>
              </a:rPr>
              <a:t> know about </a:t>
            </a:r>
            <a:r>
              <a:rPr lang="fr-FR" sz="4800" b="1" dirty="0" err="1" smtClean="0">
                <a:solidFill>
                  <a:srgbClr val="002060"/>
                </a:solidFill>
              </a:rPr>
              <a:t>these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urban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tribes</a:t>
            </a:r>
            <a:r>
              <a:rPr lang="fr-FR" sz="4800" b="1" dirty="0" smtClean="0">
                <a:solidFill>
                  <a:srgbClr val="002060"/>
                </a:solidFill>
              </a:rPr>
              <a:t>?</a:t>
            </a:r>
            <a:endParaRPr lang="fr-FR" sz="48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Image result for rap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1392565"/>
            <a:ext cx="5596759" cy="3667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0" y="5665076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err="1" smtClean="0">
                <a:solidFill>
                  <a:srgbClr val="C00000"/>
                </a:solidFill>
              </a:rPr>
              <a:t>Rappers</a:t>
            </a:r>
            <a:r>
              <a:rPr lang="fr-FR" sz="6600" b="1" dirty="0" smtClean="0">
                <a:solidFill>
                  <a:srgbClr val="C00000"/>
                </a:solidFill>
              </a:rPr>
              <a:t> 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36" y="1295489"/>
            <a:ext cx="5583074" cy="3718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6395545" y="5470634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C00000"/>
                </a:solidFill>
              </a:rPr>
              <a:t>Pokémons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rban trib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87" y="0"/>
            <a:ext cx="9267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013323" cy="108782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 smtClean="0">
                <a:solidFill>
                  <a:srgbClr val="002060"/>
                </a:solidFill>
              </a:rPr>
              <a:t>What</a:t>
            </a:r>
            <a:r>
              <a:rPr lang="fr-FR" sz="4800" b="1" dirty="0" smtClean="0">
                <a:solidFill>
                  <a:srgbClr val="002060"/>
                </a:solidFill>
              </a:rPr>
              <a:t> do </a:t>
            </a:r>
            <a:r>
              <a:rPr lang="fr-FR" sz="4800" b="1" dirty="0" err="1" smtClean="0">
                <a:solidFill>
                  <a:srgbClr val="002060"/>
                </a:solidFill>
              </a:rPr>
              <a:t>you</a:t>
            </a:r>
            <a:r>
              <a:rPr lang="fr-FR" sz="4800" b="1" dirty="0" smtClean="0">
                <a:solidFill>
                  <a:srgbClr val="002060"/>
                </a:solidFill>
              </a:rPr>
              <a:t> know about </a:t>
            </a:r>
            <a:r>
              <a:rPr lang="fr-FR" sz="4800" b="1" dirty="0" err="1" smtClean="0">
                <a:solidFill>
                  <a:srgbClr val="002060"/>
                </a:solidFill>
              </a:rPr>
              <a:t>these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urban</a:t>
            </a:r>
            <a:r>
              <a:rPr lang="fr-FR" sz="4800" b="1" dirty="0" smtClean="0">
                <a:solidFill>
                  <a:srgbClr val="002060"/>
                </a:solidFill>
              </a:rPr>
              <a:t> </a:t>
            </a:r>
            <a:r>
              <a:rPr lang="fr-FR" sz="4800" b="1" dirty="0" err="1" smtClean="0">
                <a:solidFill>
                  <a:srgbClr val="002060"/>
                </a:solidFill>
              </a:rPr>
              <a:t>tribes</a:t>
            </a:r>
            <a:r>
              <a:rPr lang="fr-FR" sz="4800" b="1" dirty="0" smtClean="0">
                <a:solidFill>
                  <a:srgbClr val="002060"/>
                </a:solidFill>
              </a:rPr>
              <a:t>?</a:t>
            </a:r>
            <a:endParaRPr lang="fr-FR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0" y="5412827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err="1" smtClean="0">
                <a:solidFill>
                  <a:srgbClr val="C00000"/>
                </a:solidFill>
              </a:rPr>
              <a:t>Indies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915807" y="5076497"/>
            <a:ext cx="4871544" cy="882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C00000"/>
                </a:solidFill>
              </a:rPr>
              <a:t>Skinheads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5" y="1213945"/>
            <a:ext cx="585787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34" y="1403131"/>
            <a:ext cx="5697594" cy="3578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rban trib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87" y="0"/>
            <a:ext cx="9267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013323" cy="1087821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Check </a:t>
            </a:r>
            <a:r>
              <a:rPr lang="fr-FR" sz="72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your</a:t>
            </a:r>
            <a:r>
              <a:rPr lang="fr-FR" sz="7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7200" b="1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knwoledge</a:t>
            </a:r>
            <a:endParaRPr lang="fr-FR" sz="7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41890" y="914400"/>
            <a:ext cx="7551682" cy="6936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Name </a:t>
            </a:r>
            <a:r>
              <a:rPr lang="fr-FR" sz="4800" b="1" dirty="0" err="1" smtClean="0">
                <a:solidFill>
                  <a:schemeClr val="tx1"/>
                </a:solidFill>
              </a:rPr>
              <a:t>these</a:t>
            </a:r>
            <a:r>
              <a:rPr lang="fr-FR" sz="4800" b="1" dirty="0" smtClean="0">
                <a:solidFill>
                  <a:schemeClr val="tx1"/>
                </a:solidFill>
              </a:rPr>
              <a:t> </a:t>
            </a:r>
            <a:r>
              <a:rPr lang="fr-FR" sz="4800" b="1" dirty="0" err="1" smtClean="0">
                <a:solidFill>
                  <a:schemeClr val="tx1"/>
                </a:solidFill>
              </a:rPr>
              <a:t>urban</a:t>
            </a:r>
            <a:r>
              <a:rPr lang="fr-FR" sz="4800" b="1" dirty="0" smtClean="0">
                <a:solidFill>
                  <a:schemeClr val="tx1"/>
                </a:solidFill>
              </a:rPr>
              <a:t> </a:t>
            </a:r>
            <a:r>
              <a:rPr lang="fr-FR" sz="4800" b="1" dirty="0" err="1" smtClean="0">
                <a:solidFill>
                  <a:schemeClr val="tx1"/>
                </a:solidFill>
              </a:rPr>
              <a:t>tribes</a:t>
            </a:r>
            <a:r>
              <a:rPr lang="fr-FR" sz="4800" b="1" dirty="0" smtClean="0">
                <a:solidFill>
                  <a:schemeClr val="tx1"/>
                </a:solidFill>
              </a:rPr>
              <a:t>.</a:t>
            </a:r>
            <a:endParaRPr lang="fr-FR" sz="4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Image result for go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2" y="1592371"/>
            <a:ext cx="3810000" cy="237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40" y="1545021"/>
            <a:ext cx="3615559" cy="242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86" y="1647496"/>
            <a:ext cx="4637142" cy="2318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4223133"/>
            <a:ext cx="4587766" cy="2634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62" y="3961269"/>
            <a:ext cx="2603390" cy="2896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result for hipp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50" y="4011003"/>
            <a:ext cx="2225017" cy="2846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024759" y="3405351"/>
            <a:ext cx="2002220" cy="5517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/>
              <a:t>Goths</a:t>
            </a:r>
            <a:endParaRPr lang="fr-FR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726621" y="3368565"/>
            <a:ext cx="2002220" cy="5517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err="1" smtClean="0"/>
              <a:t>Emos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718330" y="1455681"/>
            <a:ext cx="3473669" cy="5517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err="1" smtClean="0"/>
              <a:t>Hip-hoppers</a:t>
            </a:r>
            <a:endParaRPr lang="fr-FR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333296" y="6306207"/>
            <a:ext cx="2112579" cy="5517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err="1" smtClean="0"/>
              <a:t>Skaters</a:t>
            </a:r>
            <a:endParaRPr lang="fr-FR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5344511" y="6306207"/>
            <a:ext cx="2979682" cy="5517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/>
              <a:t>Pokémons</a:t>
            </a:r>
            <a:endParaRPr lang="fr-FR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9112470" y="6306207"/>
            <a:ext cx="2285999" cy="55179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/>
              <a:t>Hippies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942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525</Words>
  <Application>Microsoft Office PowerPoint</Application>
  <PresentationFormat>Grand écran</PresentationFormat>
  <Paragraphs>75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Thème Office</vt:lpstr>
      <vt:lpstr>1_Thème Office</vt:lpstr>
      <vt:lpstr>2_Thème Office</vt:lpstr>
      <vt:lpstr>Présentation PowerPoint</vt:lpstr>
      <vt:lpstr>Lead-in Questions.</vt:lpstr>
      <vt:lpstr>Have you ever heard of urban tribes or youth subcultures? What do you know about them? </vt:lpstr>
      <vt:lpstr>What do you know about these urban tribes?</vt:lpstr>
      <vt:lpstr>What do you know about these urban tribes?</vt:lpstr>
      <vt:lpstr>What do you know about these urban tribes?</vt:lpstr>
      <vt:lpstr>What do you know about these urban tribes?</vt:lpstr>
      <vt:lpstr>What do you know about these urban tribes?</vt:lpstr>
      <vt:lpstr>Check your knwoledge</vt:lpstr>
      <vt:lpstr>Video Watching</vt:lpstr>
      <vt:lpstr>Video Watching</vt:lpstr>
      <vt:lpstr>Discussion:</vt:lpstr>
      <vt:lpstr>Présentation PowerPoint</vt:lpstr>
      <vt:lpstr>Vocabulary:         Idiomatic Expressions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Lahbib</dc:creator>
  <cp:lastModifiedBy>Lahbib</cp:lastModifiedBy>
  <cp:revision>26</cp:revision>
  <dcterms:created xsi:type="dcterms:W3CDTF">2018-11-27T10:24:02Z</dcterms:created>
  <dcterms:modified xsi:type="dcterms:W3CDTF">2018-11-27T20:45:07Z</dcterms:modified>
</cp:coreProperties>
</file>