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80" r:id="rId9"/>
    <p:sldId id="262" r:id="rId10"/>
    <p:sldId id="276" r:id="rId11"/>
    <p:sldId id="277" r:id="rId12"/>
    <p:sldId id="263" r:id="rId13"/>
    <p:sldId id="271" r:id="rId14"/>
    <p:sldId id="272" r:id="rId15"/>
    <p:sldId id="273" r:id="rId16"/>
    <p:sldId id="281" r:id="rId17"/>
    <p:sldId id="274" r:id="rId18"/>
    <p:sldId id="275" r:id="rId19"/>
    <p:sldId id="278" r:id="rId20"/>
    <p:sldId id="264" r:id="rId21"/>
    <p:sldId id="265" r:id="rId22"/>
    <p:sldId id="266" r:id="rId23"/>
    <p:sldId id="269" r:id="rId24"/>
    <p:sldId id="284" r:id="rId25"/>
    <p:sldId id="282" r:id="rId26"/>
    <p:sldId id="283" r:id="rId27"/>
    <p:sldId id="270" r:id="rId28"/>
    <p:sldId id="267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478B2-230C-4953-8713-30380629111F}" type="datetimeFigureOut">
              <a:rPr lang="pt-BR" smtClean="0"/>
              <a:pPr/>
              <a:t>21/04/2019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3026A-C274-40CA-BCF5-44A4C51DB501}" type="slidenum">
              <a:rPr lang="pt-BR" smtClean="0"/>
              <a:pPr/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01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3026A-C274-40CA-BCF5-44A4C51DB501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65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pPr/>
              <a:t>21/04/2019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pPr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21/04/2019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21/04/2019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21/04/2019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‹N°›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21/04/2019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‹N°›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21/04/2019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‹N°›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21/04/2019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‹N°›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21/04/2019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‹N°›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21/04/2019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21/04/2019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‹N°›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pPr/>
              <a:t>21/04/2019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pPr/>
              <a:t>‹N°›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pPr/>
              <a:t>21/04/2019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pPr/>
              <a:t>‹N°›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Phrasal</a:t>
            </a:r>
            <a:r>
              <a:rPr lang="pt-BR" dirty="0" smtClean="0"/>
              <a:t> </a:t>
            </a:r>
            <a:r>
              <a:rPr lang="pt-BR" dirty="0" err="1" smtClean="0"/>
              <a:t>Verbs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Break down</a:t>
            </a:r>
            <a:endParaRPr lang="fr-FR" dirty="0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724077" cy="42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 explicativo em forma de nuvem 5"/>
          <p:cNvSpPr/>
          <p:nvPr/>
        </p:nvSpPr>
        <p:spPr>
          <a:xfrm>
            <a:off x="4499992" y="1556792"/>
            <a:ext cx="4176464" cy="2448272"/>
          </a:xfrm>
          <a:prstGeom prst="cloudCallout">
            <a:avLst>
              <a:gd name="adj1" fmla="val -63641"/>
              <a:gd name="adj2" fmla="val -7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My car </a:t>
            </a:r>
            <a:r>
              <a:rPr lang="pt-BR" sz="2800" b="1" dirty="0" smtClean="0">
                <a:solidFill>
                  <a:srgbClr val="FFFF00"/>
                </a:solidFill>
              </a:rPr>
              <a:t>broke</a:t>
            </a:r>
            <a:r>
              <a:rPr lang="pt-BR" sz="2800" dirty="0" smtClean="0">
                <a:solidFill>
                  <a:srgbClr val="FFFF00"/>
                </a:solidFill>
              </a:rPr>
              <a:t> </a:t>
            </a:r>
            <a:r>
              <a:rPr lang="pt-BR" sz="2800" b="1" dirty="0" smtClean="0">
                <a:solidFill>
                  <a:srgbClr val="FFFF00"/>
                </a:solidFill>
              </a:rPr>
              <a:t>down</a:t>
            </a:r>
            <a:r>
              <a:rPr lang="pt-BR" sz="2800" dirty="0" smtClean="0">
                <a:solidFill>
                  <a:srgbClr val="FFFF00"/>
                </a:solidFill>
              </a:rPr>
              <a:t> </a:t>
            </a:r>
            <a:r>
              <a:rPr lang="pt-BR" sz="2800" dirty="0" smtClean="0"/>
              <a:t>on my way to work.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9324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Break </a:t>
            </a:r>
            <a:r>
              <a:rPr lang="fr-FR" dirty="0" err="1" smtClean="0"/>
              <a:t>into</a:t>
            </a:r>
            <a:endParaRPr lang="fr-FR" dirty="0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193507" cy="685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 explicativo em forma de nuvem 5"/>
          <p:cNvSpPr/>
          <p:nvPr/>
        </p:nvSpPr>
        <p:spPr>
          <a:xfrm>
            <a:off x="323528" y="1772816"/>
            <a:ext cx="4464496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Yesterday, a thief </a:t>
            </a:r>
            <a:r>
              <a:rPr lang="pt-BR" sz="2800" b="1" dirty="0" smtClean="0">
                <a:solidFill>
                  <a:srgbClr val="FFFF00"/>
                </a:solidFill>
              </a:rPr>
              <a:t>broke into </a:t>
            </a:r>
            <a:r>
              <a:rPr lang="pt-BR" sz="2800" dirty="0" smtClean="0"/>
              <a:t>our house.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2107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5004048" cy="500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Pull down</a:t>
            </a:r>
            <a:endParaRPr lang="pt-BR" dirty="0"/>
          </a:p>
        </p:txBody>
      </p:sp>
      <p:sp>
        <p:nvSpPr>
          <p:cNvPr id="9" name="Texto explicativo em forma de nuvem 5"/>
          <p:cNvSpPr/>
          <p:nvPr/>
        </p:nvSpPr>
        <p:spPr>
          <a:xfrm>
            <a:off x="4967536" y="908720"/>
            <a:ext cx="4176464" cy="2448272"/>
          </a:xfrm>
          <a:prstGeom prst="cloudCallout">
            <a:avLst>
              <a:gd name="adj1" fmla="val 6616"/>
              <a:gd name="adj2" fmla="val 725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She’s </a:t>
            </a:r>
            <a:r>
              <a:rPr lang="pt-BR" sz="2800" b="1" dirty="0" smtClean="0">
                <a:solidFill>
                  <a:srgbClr val="FFFF00"/>
                </a:solidFill>
              </a:rPr>
              <a:t>pull</a:t>
            </a:r>
            <a:r>
              <a:rPr lang="pt-BR" sz="2800" dirty="0" smtClean="0"/>
              <a:t>ing </a:t>
            </a:r>
            <a:r>
              <a:rPr lang="pt-BR" sz="2800" b="1" dirty="0" smtClean="0">
                <a:solidFill>
                  <a:srgbClr val="FFFF00"/>
                </a:solidFill>
              </a:rPr>
              <a:t>down</a:t>
            </a:r>
            <a:r>
              <a:rPr lang="pt-BR" sz="2800" dirty="0" smtClean="0">
                <a:solidFill>
                  <a:srgbClr val="FFFF00"/>
                </a:solidFill>
              </a:rPr>
              <a:t> </a:t>
            </a:r>
            <a:r>
              <a:rPr lang="pt-BR" sz="2800" dirty="0" smtClean="0"/>
              <a:t>the string!</a:t>
            </a:r>
            <a:endParaRPr lang="pt-BR" sz="2800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80445"/>
            <a:ext cx="2573818" cy="297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Set up</a:t>
            </a:r>
            <a:endParaRPr lang="fr-FR" dirty="0"/>
          </a:p>
        </p:txBody>
      </p:sp>
      <p:pic>
        <p:nvPicPr>
          <p:cNvPr id="2050" name="Picture 2" descr="Image result for avit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6872" y="692696"/>
            <a:ext cx="11430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 explicativo em elipse 6"/>
          <p:cNvSpPr/>
          <p:nvPr/>
        </p:nvSpPr>
        <p:spPr>
          <a:xfrm>
            <a:off x="4716016" y="2420888"/>
            <a:ext cx="3888432" cy="25922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AVITO </a:t>
            </a:r>
            <a:r>
              <a:rPr lang="pt-BR" sz="2800" b="1" dirty="0" smtClean="0">
                <a:solidFill>
                  <a:srgbClr val="FFFF00"/>
                </a:solidFill>
              </a:rPr>
              <a:t>set up </a:t>
            </a:r>
            <a:r>
              <a:rPr lang="pt-BR" sz="2800" dirty="0" smtClean="0"/>
              <a:t>a new branch in our neighborhood.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98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Speak</a:t>
            </a:r>
            <a:r>
              <a:rPr lang="fr-FR" dirty="0" smtClean="0"/>
              <a:t> up</a:t>
            </a:r>
            <a:endParaRPr lang="fr-FR" dirty="0"/>
          </a:p>
        </p:txBody>
      </p:sp>
      <p:pic>
        <p:nvPicPr>
          <p:cNvPr id="3074" name="Picture 2" descr="Image result for speak u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 explicativo em elipse 6"/>
          <p:cNvSpPr/>
          <p:nvPr/>
        </p:nvSpPr>
        <p:spPr>
          <a:xfrm>
            <a:off x="683568" y="1484784"/>
            <a:ext cx="4392488" cy="2232248"/>
          </a:xfrm>
          <a:prstGeom prst="wedgeEllipseCallout">
            <a:avLst>
              <a:gd name="adj1" fmla="val 65712"/>
              <a:gd name="adj2" fmla="val 161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Please </a:t>
            </a:r>
            <a:r>
              <a:rPr lang="pt-BR" sz="2800" b="1" dirty="0" smtClean="0">
                <a:solidFill>
                  <a:srgbClr val="FFFF00"/>
                </a:solidFill>
              </a:rPr>
              <a:t>speak up</a:t>
            </a:r>
            <a:r>
              <a:rPr lang="pt-BR" sz="2800" dirty="0" smtClean="0"/>
              <a:t>. I can’t hear you.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99672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Turn</a:t>
            </a:r>
            <a:r>
              <a:rPr lang="fr-FR" dirty="0" smtClean="0"/>
              <a:t> up </a:t>
            </a:r>
            <a:r>
              <a:rPr lang="fr-FR" dirty="0" smtClean="0">
                <a:latin typeface="Calibri Light" panose="020F0302020204030204" pitchFamily="34" charset="0"/>
              </a:rPr>
              <a:t>≠ </a:t>
            </a:r>
            <a:r>
              <a:rPr lang="fr-FR" dirty="0" err="1" smtClean="0"/>
              <a:t>turn</a:t>
            </a:r>
            <a:r>
              <a:rPr lang="fr-FR" dirty="0" smtClean="0"/>
              <a:t> down</a:t>
            </a:r>
            <a:endParaRPr lang="fr-FR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4572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 explicativo em forma de nuvem 5"/>
          <p:cNvSpPr/>
          <p:nvPr/>
        </p:nvSpPr>
        <p:spPr>
          <a:xfrm>
            <a:off x="179512" y="1700808"/>
            <a:ext cx="4464496" cy="2448272"/>
          </a:xfrm>
          <a:prstGeom prst="cloudCallout">
            <a:avLst>
              <a:gd name="adj1" fmla="val -51224"/>
              <a:gd name="adj2" fmla="val 111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Please </a:t>
            </a:r>
            <a:r>
              <a:rPr lang="pt-BR" sz="2800" b="1" dirty="0" smtClean="0">
                <a:solidFill>
                  <a:srgbClr val="FFFF00"/>
                </a:solidFill>
              </a:rPr>
              <a:t>turn</a:t>
            </a:r>
            <a:r>
              <a:rPr lang="pt-BR" sz="2800" dirty="0" smtClean="0"/>
              <a:t> the volume </a:t>
            </a:r>
            <a:r>
              <a:rPr lang="pt-BR" sz="2800" b="1" dirty="0" smtClean="0">
                <a:solidFill>
                  <a:srgbClr val="FFFF00"/>
                </a:solidFill>
              </a:rPr>
              <a:t>down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21719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Turn</a:t>
            </a:r>
            <a:r>
              <a:rPr lang="fr-FR" dirty="0" smtClean="0"/>
              <a:t> down</a:t>
            </a:r>
            <a:endParaRPr lang="fr-FR" dirty="0"/>
          </a:p>
        </p:txBody>
      </p:sp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8" y="1628800"/>
            <a:ext cx="4536504" cy="331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 explicativo em elipse 6"/>
          <p:cNvSpPr/>
          <p:nvPr/>
        </p:nvSpPr>
        <p:spPr>
          <a:xfrm>
            <a:off x="4932040" y="1700808"/>
            <a:ext cx="3672408" cy="25202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He proposed to him, but she </a:t>
            </a:r>
            <a:r>
              <a:rPr lang="pt-BR" sz="2800" b="1" dirty="0" smtClean="0">
                <a:solidFill>
                  <a:srgbClr val="FFFF00"/>
                </a:solidFill>
              </a:rPr>
              <a:t>turned</a:t>
            </a:r>
            <a:r>
              <a:rPr lang="pt-BR" sz="2800" dirty="0" smtClean="0"/>
              <a:t> him </a:t>
            </a:r>
            <a:r>
              <a:rPr lang="pt-BR" sz="2800" b="1" dirty="0" smtClean="0">
                <a:solidFill>
                  <a:srgbClr val="FFFF00"/>
                </a:solidFill>
              </a:rPr>
              <a:t>down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93388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Speed up</a:t>
            </a:r>
            <a:endParaRPr lang="fr-FR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161" y="2673121"/>
            <a:ext cx="5579839" cy="418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29154"/>
            <a:ext cx="3203848" cy="239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 explicativo em elipse 6"/>
          <p:cNvSpPr/>
          <p:nvPr/>
        </p:nvSpPr>
        <p:spPr>
          <a:xfrm>
            <a:off x="323528" y="3717032"/>
            <a:ext cx="3528392" cy="2088232"/>
          </a:xfrm>
          <a:prstGeom prst="wedgeEllipseCallout">
            <a:avLst>
              <a:gd name="adj1" fmla="val 117027"/>
              <a:gd name="adj2" fmla="val 500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Speed up</a:t>
            </a:r>
            <a:r>
              <a:rPr lang="pt-BR" sz="2800" dirty="0" smtClean="0"/>
              <a:t>; so you can get before sunset.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5924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Bring</a:t>
            </a:r>
            <a:r>
              <a:rPr lang="fr-FR" dirty="0" smtClean="0"/>
              <a:t> up</a:t>
            </a:r>
            <a:endParaRPr lang="fr-FR" dirty="0"/>
          </a:p>
        </p:txBody>
      </p:sp>
      <p:pic>
        <p:nvPicPr>
          <p:cNvPr id="6146" name="Picture 2" descr="Image result for bring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14" y="4221088"/>
            <a:ext cx="3842179" cy="322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 explicativo retangular 5"/>
          <p:cNvSpPr/>
          <p:nvPr/>
        </p:nvSpPr>
        <p:spPr>
          <a:xfrm>
            <a:off x="467544" y="4221088"/>
            <a:ext cx="4320480" cy="1512168"/>
          </a:xfrm>
          <a:prstGeom prst="wedgeRectCallout">
            <a:avLst>
              <a:gd name="adj1" fmla="val 19625"/>
              <a:gd name="adj2" fmla="val 711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She </a:t>
            </a:r>
            <a:r>
              <a:rPr lang="pt-BR" sz="2800" b="1" dirty="0" smtClean="0">
                <a:solidFill>
                  <a:srgbClr val="FFFF00"/>
                </a:solidFill>
              </a:rPr>
              <a:t>brought up </a:t>
            </a:r>
            <a:r>
              <a:rPr lang="pt-BR" sz="2800" dirty="0" smtClean="0"/>
              <a:t>the story of her new phone when we were talking.</a:t>
            </a:r>
            <a:endParaRPr lang="pt-BR" sz="2800" dirty="0"/>
          </a:p>
        </p:txBody>
      </p:sp>
      <p:pic>
        <p:nvPicPr>
          <p:cNvPr id="6150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4577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 explicativo em elipse 6"/>
          <p:cNvSpPr/>
          <p:nvPr/>
        </p:nvSpPr>
        <p:spPr>
          <a:xfrm>
            <a:off x="251520" y="1484784"/>
            <a:ext cx="3600400" cy="2232248"/>
          </a:xfrm>
          <a:prstGeom prst="wedgeEllipseCallout">
            <a:avLst>
              <a:gd name="adj1" fmla="val 46327"/>
              <a:gd name="adj2" fmla="val 44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She was </a:t>
            </a:r>
            <a:r>
              <a:rPr lang="pt-BR" sz="2800" b="1" dirty="0" smtClean="0">
                <a:solidFill>
                  <a:srgbClr val="FFFF00"/>
                </a:solidFill>
              </a:rPr>
              <a:t>brought up </a:t>
            </a:r>
            <a:r>
              <a:rPr lang="pt-BR" sz="2800" dirty="0" smtClean="0"/>
              <a:t>in a lovely home.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61410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Show up</a:t>
            </a:r>
            <a:endParaRPr lang="fr-FR" dirty="0"/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908720"/>
            <a:ext cx="629555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 explicativo retangular 5"/>
          <p:cNvSpPr/>
          <p:nvPr/>
        </p:nvSpPr>
        <p:spPr>
          <a:xfrm>
            <a:off x="4932040" y="1484784"/>
            <a:ext cx="3744416" cy="1584176"/>
          </a:xfrm>
          <a:prstGeom prst="wedgeRectCallout">
            <a:avLst>
              <a:gd name="adj1" fmla="val -88991"/>
              <a:gd name="adj2" fmla="val 245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Let’s go! I think Sam won’t </a:t>
            </a:r>
            <a:r>
              <a:rPr lang="pt-BR" sz="2800" b="1" dirty="0" smtClean="0">
                <a:solidFill>
                  <a:srgbClr val="FFFF00"/>
                </a:solidFill>
              </a:rPr>
              <a:t>show up </a:t>
            </a:r>
            <a:r>
              <a:rPr lang="pt-BR" sz="2800" dirty="0" smtClean="0"/>
              <a:t>as he’s too late.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8847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Turn around</a:t>
            </a:r>
            <a:endParaRPr lang="pt-BR" sz="3600" dirty="0"/>
          </a:p>
        </p:txBody>
      </p:sp>
      <p:pic>
        <p:nvPicPr>
          <p:cNvPr id="4" name="Imagem 3" descr="http://t3.gstatic.com/images?q=tbn:ANd9GcRV4XCdhMgyMbM8pY0qry1Er805LIGRL0qAxANG41RiCbLbzLs&amp;t=1&amp;usg=__adkUvX8QmmLU5MaV05cFhb95Yjk=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273630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http://t1.gstatic.com/images?q=tbn:ANd9GcT2kW_cgc4SmQICwrXQmKLSiLrRFSl9PEtFj5Y1ePDF4huPdJo&amp;t=1&amp;usg=__3kMgp9EHPwoVlOvYkbhFn0cLV-M=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988840"/>
            <a:ext cx="367240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Pick</a:t>
            </a:r>
            <a:r>
              <a:rPr lang="pt-BR" dirty="0" smtClean="0"/>
              <a:t> </a:t>
            </a:r>
            <a:r>
              <a:rPr lang="pt-BR" dirty="0" err="1" smtClean="0"/>
              <a:t>up</a:t>
            </a:r>
            <a:endParaRPr lang="pt-BR" dirty="0"/>
          </a:p>
        </p:txBody>
      </p:sp>
      <p:pic>
        <p:nvPicPr>
          <p:cNvPr id="4" name="Espaço Reservado para Conteúdo 3" descr="http://photos.demandstudios.com/67/251/fotolia_50301_X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4196184" cy="339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http://farm3.static.flickr.com/2274/2395926377_78a8beece8.jpg?v=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638812"/>
            <a:ext cx="2650034" cy="42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 explicativo em elipse 5"/>
          <p:cNvSpPr/>
          <p:nvPr/>
        </p:nvSpPr>
        <p:spPr>
          <a:xfrm>
            <a:off x="3275856" y="188640"/>
            <a:ext cx="5760640" cy="25202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err="1" smtClean="0"/>
              <a:t>Well</a:t>
            </a:r>
            <a:r>
              <a:rPr lang="pt-BR" sz="2800" dirty="0" smtClean="0"/>
              <a:t>, </a:t>
            </a:r>
            <a:r>
              <a:rPr lang="pt-BR" sz="2800" dirty="0" err="1" smtClean="0"/>
              <a:t>your</a:t>
            </a:r>
            <a:r>
              <a:rPr lang="pt-BR" sz="2800" dirty="0" smtClean="0"/>
              <a:t> </a:t>
            </a:r>
            <a:r>
              <a:rPr lang="pt-BR" sz="2800" dirty="0" err="1" smtClean="0"/>
              <a:t>mom</a:t>
            </a:r>
            <a:r>
              <a:rPr lang="pt-BR" sz="2800" dirty="0" smtClean="0"/>
              <a:t> </a:t>
            </a:r>
            <a:r>
              <a:rPr lang="pt-BR" sz="2800" dirty="0" err="1" smtClean="0"/>
              <a:t>will</a:t>
            </a:r>
            <a:r>
              <a:rPr lang="pt-BR" sz="2800" dirty="0" smtClean="0"/>
              <a:t> </a:t>
            </a:r>
            <a:r>
              <a:rPr lang="pt-BR" sz="2800" dirty="0" err="1" smtClean="0"/>
              <a:t>be</a:t>
            </a:r>
            <a:r>
              <a:rPr lang="pt-BR" sz="2800" dirty="0" smtClean="0"/>
              <a:t> </a:t>
            </a:r>
            <a:r>
              <a:rPr lang="pt-BR" sz="2800" dirty="0" err="1" smtClean="0"/>
              <a:t>very</a:t>
            </a:r>
            <a:r>
              <a:rPr lang="pt-BR" sz="2800" dirty="0" smtClean="0"/>
              <a:t> </a:t>
            </a:r>
            <a:r>
              <a:rPr lang="pt-BR" sz="2800" dirty="0" err="1" smtClean="0"/>
              <a:t>angry</a:t>
            </a:r>
            <a:r>
              <a:rPr lang="pt-BR" sz="2800" dirty="0" smtClean="0"/>
              <a:t> </a:t>
            </a:r>
            <a:r>
              <a:rPr lang="pt-BR" sz="2800" dirty="0" err="1" smtClean="0"/>
              <a:t>if</a:t>
            </a:r>
            <a:r>
              <a:rPr lang="pt-BR" sz="2800" dirty="0" smtClean="0"/>
              <a:t> </a:t>
            </a:r>
            <a:r>
              <a:rPr lang="pt-BR" sz="2800" dirty="0" err="1" smtClean="0"/>
              <a:t>you</a:t>
            </a:r>
            <a:r>
              <a:rPr lang="pt-BR" sz="2800" dirty="0" smtClean="0"/>
              <a:t> </a:t>
            </a:r>
            <a:r>
              <a:rPr lang="pt-BR" sz="2800" dirty="0" err="1" smtClean="0"/>
              <a:t>don’t</a:t>
            </a:r>
            <a:r>
              <a:rPr lang="pt-BR" sz="2800" dirty="0" smtClean="0"/>
              <a:t> </a:t>
            </a:r>
            <a:r>
              <a:rPr lang="pt-BR" sz="2800" b="1" dirty="0" err="1" smtClean="0">
                <a:solidFill>
                  <a:srgbClr val="FFFF00"/>
                </a:solidFill>
              </a:rPr>
              <a:t>pick</a:t>
            </a:r>
            <a:r>
              <a:rPr lang="pt-BR" sz="2800" b="1" dirty="0" smtClean="0">
                <a:solidFill>
                  <a:srgbClr val="FFFF00"/>
                </a:solidFill>
              </a:rPr>
              <a:t> </a:t>
            </a:r>
            <a:r>
              <a:rPr lang="pt-BR" sz="2800" b="1" dirty="0" err="1" smtClean="0">
                <a:solidFill>
                  <a:srgbClr val="FFFF00"/>
                </a:solidFill>
              </a:rPr>
              <a:t>up</a:t>
            </a:r>
            <a:r>
              <a:rPr lang="pt-BR" sz="2800" b="1" dirty="0" smtClean="0">
                <a:solidFill>
                  <a:srgbClr val="FFFF00"/>
                </a:solidFill>
              </a:rPr>
              <a:t> </a:t>
            </a:r>
            <a:r>
              <a:rPr lang="pt-BR" sz="2800" dirty="0" err="1" smtClean="0"/>
              <a:t>all</a:t>
            </a:r>
            <a:r>
              <a:rPr lang="pt-BR" sz="2800" dirty="0" smtClean="0"/>
              <a:t> </a:t>
            </a:r>
            <a:r>
              <a:rPr lang="pt-BR" sz="2800" dirty="0" err="1" smtClean="0"/>
              <a:t>those</a:t>
            </a:r>
            <a:r>
              <a:rPr lang="pt-BR" sz="2800" dirty="0" smtClean="0"/>
              <a:t> </a:t>
            </a:r>
            <a:r>
              <a:rPr lang="pt-BR" sz="2800" dirty="0" err="1" smtClean="0"/>
              <a:t>things</a:t>
            </a:r>
            <a:r>
              <a:rPr lang="pt-BR" sz="2800" dirty="0" smtClean="0"/>
              <a:t> </a:t>
            </a:r>
            <a:r>
              <a:rPr lang="pt-BR" sz="2800" dirty="0" err="1" smtClean="0"/>
              <a:t>on</a:t>
            </a:r>
            <a:r>
              <a:rPr lang="pt-BR" sz="2800" dirty="0" smtClean="0"/>
              <a:t> </a:t>
            </a:r>
            <a:r>
              <a:rPr lang="pt-BR" sz="2800" dirty="0" err="1" smtClean="0"/>
              <a:t>your</a:t>
            </a:r>
            <a:r>
              <a:rPr lang="pt-BR" sz="2800" dirty="0" smtClean="0"/>
              <a:t> </a:t>
            </a:r>
            <a:r>
              <a:rPr lang="pt-BR" sz="2800" dirty="0" err="1" smtClean="0"/>
              <a:t>bedroom’s</a:t>
            </a:r>
            <a:r>
              <a:rPr lang="pt-BR" sz="2800" dirty="0" smtClean="0"/>
              <a:t> </a:t>
            </a:r>
            <a:r>
              <a:rPr lang="pt-BR" sz="2800" dirty="0" err="1" smtClean="0"/>
              <a:t>floor</a:t>
            </a:r>
            <a:r>
              <a:rPr lang="pt-BR" sz="2800" dirty="0" smtClean="0"/>
              <a:t>!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Grow</a:t>
            </a:r>
            <a:r>
              <a:rPr lang="pt-BR" dirty="0" smtClean="0"/>
              <a:t> </a:t>
            </a:r>
            <a:r>
              <a:rPr lang="pt-BR" dirty="0" err="1" smtClean="0"/>
              <a:t>up</a:t>
            </a:r>
            <a:endParaRPr lang="pt-BR" dirty="0"/>
          </a:p>
        </p:txBody>
      </p:sp>
      <p:pic>
        <p:nvPicPr>
          <p:cNvPr id="4" name="Espaço Reservado para Conteúdo 3" descr="http://www.thestayathomemother.com/sites/default/files/u1/when-i-grow-up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268760"/>
            <a:ext cx="4406897" cy="503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 explicativo retangular 5"/>
          <p:cNvSpPr/>
          <p:nvPr/>
        </p:nvSpPr>
        <p:spPr>
          <a:xfrm>
            <a:off x="539552" y="1772816"/>
            <a:ext cx="3384376" cy="187220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err="1" smtClean="0"/>
              <a:t>What</a:t>
            </a:r>
            <a:r>
              <a:rPr lang="pt-BR" sz="2800" dirty="0" smtClean="0"/>
              <a:t> </a:t>
            </a:r>
            <a:r>
              <a:rPr lang="pt-BR" sz="2800" dirty="0" err="1" smtClean="0"/>
              <a:t>would</a:t>
            </a:r>
            <a:r>
              <a:rPr lang="pt-BR" sz="2800" dirty="0" smtClean="0"/>
              <a:t> </a:t>
            </a:r>
            <a:r>
              <a:rPr lang="pt-BR" sz="2800" dirty="0" err="1" smtClean="0"/>
              <a:t>you</a:t>
            </a:r>
            <a:r>
              <a:rPr lang="pt-BR" sz="2800" dirty="0" smtClean="0"/>
              <a:t> </a:t>
            </a:r>
            <a:r>
              <a:rPr lang="pt-BR" sz="2800" dirty="0" err="1" smtClean="0"/>
              <a:t>like</a:t>
            </a:r>
            <a:r>
              <a:rPr lang="pt-BR" sz="2800" dirty="0" smtClean="0"/>
              <a:t> </a:t>
            </a:r>
            <a:r>
              <a:rPr lang="pt-BR" sz="2800" dirty="0" err="1" smtClean="0"/>
              <a:t>your</a:t>
            </a:r>
            <a:r>
              <a:rPr lang="pt-BR" sz="2800" dirty="0" smtClean="0"/>
              <a:t> </a:t>
            </a:r>
            <a:r>
              <a:rPr lang="pt-BR" sz="2800" dirty="0" err="1" smtClean="0"/>
              <a:t>kids</a:t>
            </a:r>
            <a:r>
              <a:rPr lang="pt-BR" sz="2800" dirty="0" smtClean="0"/>
              <a:t> to </a:t>
            </a:r>
            <a:r>
              <a:rPr lang="pt-BR" sz="2800" dirty="0" err="1" smtClean="0"/>
              <a:t>be</a:t>
            </a:r>
            <a:r>
              <a:rPr lang="pt-BR" sz="2800" dirty="0" smtClean="0"/>
              <a:t> </a:t>
            </a:r>
            <a:r>
              <a:rPr lang="pt-BR" sz="2800" dirty="0" err="1" smtClean="0"/>
              <a:t>when</a:t>
            </a:r>
            <a:r>
              <a:rPr lang="pt-BR" sz="2800" dirty="0" smtClean="0"/>
              <a:t> </a:t>
            </a:r>
            <a:r>
              <a:rPr lang="pt-BR" sz="2800" dirty="0" err="1" smtClean="0"/>
              <a:t>they</a:t>
            </a:r>
            <a:r>
              <a:rPr lang="pt-BR" sz="2800" dirty="0" smtClean="0"/>
              <a:t> </a:t>
            </a:r>
            <a:r>
              <a:rPr lang="pt-BR" sz="2800" b="1" dirty="0" err="1" smtClean="0">
                <a:solidFill>
                  <a:srgbClr val="FFFF00"/>
                </a:solidFill>
              </a:rPr>
              <a:t>grow</a:t>
            </a:r>
            <a:r>
              <a:rPr lang="pt-BR" sz="2800" b="1" dirty="0" smtClean="0">
                <a:solidFill>
                  <a:srgbClr val="FFFF00"/>
                </a:solidFill>
              </a:rPr>
              <a:t> </a:t>
            </a:r>
            <a:r>
              <a:rPr lang="pt-BR" sz="2800" b="1" dirty="0" err="1" smtClean="0">
                <a:solidFill>
                  <a:srgbClr val="FFFF00"/>
                </a:solidFill>
              </a:rPr>
              <a:t>up</a:t>
            </a:r>
            <a:r>
              <a:rPr lang="pt-BR" sz="2800" dirty="0" smtClean="0"/>
              <a:t>?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Give up	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	</a:t>
            </a:r>
            <a:endParaRPr lang="pt-BR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6" name="Picture 2" descr="Image result for give u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40404">
                  <a:alpha val="5882"/>
                </a:srgbClr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1199"/>
            <a:ext cx="30480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 explicativo em forma de nuvem 6"/>
          <p:cNvSpPr/>
          <p:nvPr/>
        </p:nvSpPr>
        <p:spPr>
          <a:xfrm>
            <a:off x="323528" y="1844824"/>
            <a:ext cx="4248472" cy="2664296"/>
          </a:xfrm>
          <a:prstGeom prst="cloudCallout">
            <a:avLst>
              <a:gd name="adj1" fmla="val 69244"/>
              <a:gd name="adj2" fmla="val 26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Have you ever </a:t>
            </a:r>
            <a:r>
              <a:rPr lang="en-US" sz="2800" b="1" dirty="0">
                <a:solidFill>
                  <a:srgbClr val="FFFF00"/>
                </a:solidFill>
              </a:rPr>
              <a:t>give</a:t>
            </a:r>
            <a:r>
              <a:rPr lang="en-US" sz="2800" dirty="0"/>
              <a:t>n </a:t>
            </a:r>
            <a:r>
              <a:rPr lang="en-US" sz="2800" b="1" dirty="0">
                <a:solidFill>
                  <a:srgbClr val="FFFF00"/>
                </a:solidFill>
              </a:rPr>
              <a:t>up</a:t>
            </a:r>
            <a:r>
              <a:rPr lang="en-US" sz="2800" dirty="0"/>
              <a:t> doing something?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/>
          <a:lstStyle/>
          <a:p>
            <a:r>
              <a:rPr lang="pt-BR" dirty="0" smtClean="0"/>
              <a:t>Run out </a:t>
            </a:r>
            <a:r>
              <a:rPr lang="pt-BR" dirty="0" smtClean="0"/>
              <a:t>of (something)</a:t>
            </a:r>
            <a:endParaRPr lang="pt-BR" dirty="0"/>
          </a:p>
        </p:txBody>
      </p:sp>
      <p:pic>
        <p:nvPicPr>
          <p:cNvPr id="5" name="Imagem 4" descr="http://www.cgeahs76.com/The%20Amethyst%20in%20the%2080%27s/Amethyst_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861048"/>
            <a:ext cx="399593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http://envirocenter.research.yale.edu/uploads/images/water%20in%20chin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92896"/>
            <a:ext cx="367240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 explicativo em forma de nuvem 6"/>
          <p:cNvSpPr/>
          <p:nvPr/>
        </p:nvSpPr>
        <p:spPr>
          <a:xfrm>
            <a:off x="5004048" y="1052736"/>
            <a:ext cx="3960440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I can’t believe we </a:t>
            </a:r>
            <a:r>
              <a:rPr lang="pt-BR" sz="2800" b="1" dirty="0" smtClean="0">
                <a:solidFill>
                  <a:srgbClr val="FFFF00"/>
                </a:solidFill>
              </a:rPr>
              <a:t>ran out of</a:t>
            </a:r>
            <a:r>
              <a:rPr lang="pt-BR" sz="2800" dirty="0" smtClean="0"/>
              <a:t> </a:t>
            </a:r>
            <a:r>
              <a:rPr lang="pt-BR" sz="2800" dirty="0" smtClean="0"/>
              <a:t>the gas!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67544" y="1124744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 smtClean="0">
                <a:solidFill>
                  <a:srgbClr val="0070C0"/>
                </a:solidFill>
              </a:rPr>
              <a:t>These</a:t>
            </a:r>
            <a:r>
              <a:rPr lang="pt-BR" sz="2800" dirty="0" smtClean="0">
                <a:solidFill>
                  <a:srgbClr val="0070C0"/>
                </a:solidFill>
              </a:rPr>
              <a:t> </a:t>
            </a:r>
            <a:r>
              <a:rPr lang="pt-BR" sz="2800" dirty="0" err="1" smtClean="0">
                <a:solidFill>
                  <a:srgbClr val="0070C0"/>
                </a:solidFill>
              </a:rPr>
              <a:t>poor</a:t>
            </a:r>
            <a:r>
              <a:rPr lang="pt-BR" sz="2800" dirty="0" smtClean="0">
                <a:solidFill>
                  <a:srgbClr val="0070C0"/>
                </a:solidFill>
              </a:rPr>
              <a:t> </a:t>
            </a:r>
            <a:r>
              <a:rPr lang="pt-BR" sz="2800" dirty="0" err="1" smtClean="0">
                <a:solidFill>
                  <a:srgbClr val="0070C0"/>
                </a:solidFill>
              </a:rPr>
              <a:t>people</a:t>
            </a:r>
            <a:r>
              <a:rPr lang="pt-BR" sz="2800" dirty="0" smtClean="0">
                <a:solidFill>
                  <a:srgbClr val="0070C0"/>
                </a:solidFill>
              </a:rPr>
              <a:t> </a:t>
            </a:r>
            <a:r>
              <a:rPr lang="pt-BR" sz="2800" b="1" dirty="0" err="1" smtClean="0">
                <a:solidFill>
                  <a:srgbClr val="C00000"/>
                </a:solidFill>
              </a:rPr>
              <a:t>run</a:t>
            </a:r>
            <a:r>
              <a:rPr lang="pt-BR" sz="2800" b="1" dirty="0" smtClean="0">
                <a:solidFill>
                  <a:srgbClr val="C00000"/>
                </a:solidFill>
              </a:rPr>
              <a:t> out </a:t>
            </a:r>
            <a:r>
              <a:rPr lang="pt-BR" sz="2800" b="1" dirty="0" err="1" smtClean="0">
                <a:solidFill>
                  <a:srgbClr val="C00000"/>
                </a:solidFill>
              </a:rPr>
              <a:t>of</a:t>
            </a:r>
            <a:r>
              <a:rPr lang="pt-BR" sz="2800" dirty="0" smtClean="0">
                <a:solidFill>
                  <a:srgbClr val="0070C0"/>
                </a:solidFill>
              </a:rPr>
              <a:t> </a:t>
            </a:r>
            <a:r>
              <a:rPr lang="pt-BR" sz="2800" dirty="0" err="1" smtClean="0">
                <a:solidFill>
                  <a:srgbClr val="0070C0"/>
                </a:solidFill>
              </a:rPr>
              <a:t>water</a:t>
            </a:r>
            <a:r>
              <a:rPr lang="pt-BR" sz="2800" dirty="0" smtClean="0">
                <a:solidFill>
                  <a:srgbClr val="0070C0"/>
                </a:solidFill>
              </a:rPr>
              <a:t> </a:t>
            </a:r>
            <a:r>
              <a:rPr lang="pt-BR" sz="2800" dirty="0" err="1" smtClean="0">
                <a:solidFill>
                  <a:srgbClr val="0070C0"/>
                </a:solidFill>
              </a:rPr>
              <a:t>every</a:t>
            </a:r>
            <a:r>
              <a:rPr lang="pt-BR" sz="2800" dirty="0" smtClean="0">
                <a:solidFill>
                  <a:srgbClr val="0070C0"/>
                </a:solidFill>
              </a:rPr>
              <a:t> </a:t>
            </a:r>
            <a:r>
              <a:rPr lang="pt-BR" sz="2800" dirty="0" err="1" smtClean="0">
                <a:solidFill>
                  <a:srgbClr val="0070C0"/>
                </a:solidFill>
              </a:rPr>
              <a:t>week</a:t>
            </a:r>
            <a:r>
              <a:rPr lang="pt-BR" sz="2800" dirty="0" smtClean="0">
                <a:solidFill>
                  <a:srgbClr val="0070C0"/>
                </a:solidFill>
              </a:rPr>
              <a:t> </a:t>
            </a:r>
            <a:r>
              <a:rPr lang="pt-BR" sz="2800" dirty="0" err="1" smtClean="0">
                <a:solidFill>
                  <a:srgbClr val="0070C0"/>
                </a:solidFill>
              </a:rPr>
              <a:t>because</a:t>
            </a:r>
            <a:r>
              <a:rPr lang="pt-BR" sz="2800" dirty="0" smtClean="0">
                <a:solidFill>
                  <a:srgbClr val="0070C0"/>
                </a:solidFill>
              </a:rPr>
              <a:t> </a:t>
            </a:r>
            <a:r>
              <a:rPr lang="pt-BR" sz="2800" dirty="0" err="1" smtClean="0">
                <a:solidFill>
                  <a:srgbClr val="0070C0"/>
                </a:solidFill>
              </a:rPr>
              <a:t>of</a:t>
            </a:r>
            <a:r>
              <a:rPr lang="pt-BR" sz="2800" dirty="0" smtClean="0">
                <a:solidFill>
                  <a:srgbClr val="0070C0"/>
                </a:solidFill>
              </a:rPr>
              <a:t> </a:t>
            </a:r>
            <a:r>
              <a:rPr lang="pt-BR" sz="2800" dirty="0" err="1" smtClean="0">
                <a:solidFill>
                  <a:srgbClr val="0070C0"/>
                </a:solidFill>
              </a:rPr>
              <a:t>the</a:t>
            </a:r>
            <a:r>
              <a:rPr lang="pt-BR" sz="2800" dirty="0" smtClean="0">
                <a:solidFill>
                  <a:srgbClr val="0070C0"/>
                </a:solidFill>
              </a:rPr>
              <a:t> </a:t>
            </a:r>
            <a:r>
              <a:rPr lang="pt-BR" sz="2800" dirty="0" err="1" smtClean="0">
                <a:solidFill>
                  <a:srgbClr val="0070C0"/>
                </a:solidFill>
              </a:rPr>
              <a:t>drought</a:t>
            </a:r>
            <a:r>
              <a:rPr lang="pt-BR" sz="2800" dirty="0" smtClean="0">
                <a:solidFill>
                  <a:srgbClr val="0070C0"/>
                </a:solidFill>
              </a:rPr>
              <a:t>!</a:t>
            </a:r>
            <a:endParaRPr lang="pt-BR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= </a:t>
            </a:r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fr-FR" dirty="0" err="1" smtClean="0"/>
              <a:t>across</a:t>
            </a:r>
            <a:endParaRPr lang="fr-FR" dirty="0"/>
          </a:p>
        </p:txBody>
      </p:sp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32" y="1268760"/>
            <a:ext cx="4553268" cy="573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 explicativo em forma de nuvem 6"/>
          <p:cNvSpPr/>
          <p:nvPr/>
        </p:nvSpPr>
        <p:spPr>
          <a:xfrm>
            <a:off x="251520" y="1268760"/>
            <a:ext cx="4176464" cy="3312368"/>
          </a:xfrm>
          <a:prstGeom prst="cloudCallout">
            <a:avLst>
              <a:gd name="adj1" fmla="val 88197"/>
              <a:gd name="adj2" fmla="val 7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I </a:t>
            </a:r>
            <a:r>
              <a:rPr lang="pt-BR" sz="2800" b="1" dirty="0" smtClean="0">
                <a:solidFill>
                  <a:srgbClr val="FFFF00"/>
                </a:solidFill>
              </a:rPr>
              <a:t>ran into/across </a:t>
            </a:r>
            <a:r>
              <a:rPr lang="pt-BR" sz="2800" b="1" dirty="0" smtClean="0"/>
              <a:t>an old friend of mine while I was riding my bike.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55514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Cheer</a:t>
            </a:r>
            <a:r>
              <a:rPr lang="fr-FR" dirty="0" smtClean="0"/>
              <a:t> up</a:t>
            </a:r>
            <a:endParaRPr lang="fr-FR" dirty="0"/>
          </a:p>
        </p:txBody>
      </p:sp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977135" cy="397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 explicativo em forma de nuvem 6"/>
          <p:cNvSpPr/>
          <p:nvPr/>
        </p:nvSpPr>
        <p:spPr>
          <a:xfrm>
            <a:off x="5220072" y="1700808"/>
            <a:ext cx="3816424" cy="31683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They usually </a:t>
            </a:r>
            <a:r>
              <a:rPr lang="pt-BR" sz="2800" b="1" dirty="0" smtClean="0">
                <a:solidFill>
                  <a:srgbClr val="FFFF00"/>
                </a:solidFill>
              </a:rPr>
              <a:t>cheer up </a:t>
            </a:r>
            <a:r>
              <a:rPr lang="pt-BR" sz="2800" dirty="0" smtClean="0"/>
              <a:t>their boss when they succeed.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1942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 up </a:t>
            </a:r>
            <a:r>
              <a:rPr lang="fr-FR" dirty="0"/>
              <a:t>≠ go down</a:t>
            </a:r>
            <a:endParaRPr lang="fr-FR" dirty="0"/>
          </a:p>
        </p:txBody>
      </p:sp>
      <p:pic>
        <p:nvPicPr>
          <p:cNvPr id="14338" name="Picture 2" descr="Image result for go u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838" y="1412776"/>
            <a:ext cx="5215162" cy="446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 explicativo em forma de nuvem 6"/>
          <p:cNvSpPr/>
          <p:nvPr/>
        </p:nvSpPr>
        <p:spPr>
          <a:xfrm>
            <a:off x="539552" y="1628800"/>
            <a:ext cx="3960440" cy="230425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Go</a:t>
            </a:r>
            <a:r>
              <a:rPr lang="pt-BR" sz="2800" dirty="0" smtClean="0"/>
              <a:t>ods prices usually </a:t>
            </a:r>
            <a:r>
              <a:rPr lang="pt-BR" sz="2800" b="1" dirty="0" smtClean="0">
                <a:solidFill>
                  <a:srgbClr val="FFFF00"/>
                </a:solidFill>
              </a:rPr>
              <a:t>go up </a:t>
            </a:r>
            <a:r>
              <a:rPr lang="pt-BR" sz="2800" dirty="0" smtClean="0"/>
              <a:t>these days.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3840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http://t3.gstatic.com/images?q=tbn:ANd9GcRnMNkgy12qvD0O8uAQSUmCgYGNrjXASr81SRgmPLG5-Hwy3JY&amp;t=1&amp;usg=__f2SNQ-2ekh6fxkCiYnHkxTNgzWs=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8752" y="1988840"/>
            <a:ext cx="424524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 explicativo em forma de nuvem 6"/>
          <p:cNvSpPr/>
          <p:nvPr/>
        </p:nvSpPr>
        <p:spPr>
          <a:xfrm>
            <a:off x="0" y="1196752"/>
            <a:ext cx="4572000" cy="41764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If you forget giving me a hug on my birthday, you’ll have to </a:t>
            </a:r>
            <a:r>
              <a:rPr lang="pt-BR" sz="2800" b="1" dirty="0">
                <a:solidFill>
                  <a:srgbClr val="FFFF00"/>
                </a:solidFill>
              </a:rPr>
              <a:t>make up for </a:t>
            </a:r>
            <a:r>
              <a:rPr lang="pt-BR" sz="2800" dirty="0"/>
              <a:t>it!!</a:t>
            </a:r>
            <a:endParaRPr lang="pt-BR" sz="28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Make</a:t>
            </a:r>
            <a:r>
              <a:rPr lang="fr-FR" dirty="0" smtClean="0"/>
              <a:t> up for (</a:t>
            </a:r>
            <a:r>
              <a:rPr lang="fr-FR" dirty="0" err="1" smtClean="0"/>
              <a:t>something</a:t>
            </a:r>
            <a:r>
              <a:rPr lang="fr-FR" dirty="0" smtClean="0"/>
              <a:t>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err="1" smtClean="0"/>
              <a:t>Get</a:t>
            </a:r>
            <a:r>
              <a:rPr lang="pt-BR" dirty="0" smtClean="0"/>
              <a:t> out		</a:t>
            </a:r>
            <a:br>
              <a:rPr lang="pt-BR" dirty="0" smtClean="0"/>
            </a:br>
            <a:r>
              <a:rPr lang="pt-BR" sz="3100" dirty="0" err="1" smtClean="0">
                <a:solidFill>
                  <a:srgbClr val="0070C0"/>
                </a:solidFill>
              </a:rPr>
              <a:t>Have</a:t>
            </a:r>
            <a:r>
              <a:rPr lang="pt-BR" sz="3100" dirty="0" smtClean="0">
                <a:solidFill>
                  <a:srgbClr val="0070C0"/>
                </a:solidFill>
              </a:rPr>
              <a:t> </a:t>
            </a:r>
            <a:r>
              <a:rPr lang="pt-BR" sz="3100" dirty="0" err="1" smtClean="0">
                <a:solidFill>
                  <a:srgbClr val="0070C0"/>
                </a:solidFill>
              </a:rPr>
              <a:t>you</a:t>
            </a:r>
            <a:r>
              <a:rPr lang="pt-BR" sz="3100" dirty="0" smtClean="0">
                <a:solidFill>
                  <a:srgbClr val="0070C0"/>
                </a:solidFill>
              </a:rPr>
              <a:t> </a:t>
            </a:r>
            <a:r>
              <a:rPr lang="pt-BR" sz="3100" dirty="0" err="1" smtClean="0">
                <a:solidFill>
                  <a:srgbClr val="0070C0"/>
                </a:solidFill>
              </a:rPr>
              <a:t>ever</a:t>
            </a:r>
            <a:r>
              <a:rPr lang="pt-BR" sz="3100" dirty="0" smtClean="0">
                <a:solidFill>
                  <a:srgbClr val="0070C0"/>
                </a:solidFill>
              </a:rPr>
              <a:t> </a:t>
            </a:r>
            <a:r>
              <a:rPr lang="pt-BR" sz="3100" dirty="0" err="1" smtClean="0">
                <a:solidFill>
                  <a:srgbClr val="0070C0"/>
                </a:solidFill>
              </a:rPr>
              <a:t>asked</a:t>
            </a:r>
            <a:r>
              <a:rPr lang="pt-BR" sz="3100" dirty="0" smtClean="0">
                <a:solidFill>
                  <a:srgbClr val="0070C0"/>
                </a:solidFill>
              </a:rPr>
              <a:t> </a:t>
            </a:r>
            <a:r>
              <a:rPr lang="pt-BR" sz="3100" dirty="0" err="1" smtClean="0">
                <a:solidFill>
                  <a:srgbClr val="0070C0"/>
                </a:solidFill>
              </a:rPr>
              <a:t>someone</a:t>
            </a:r>
            <a:r>
              <a:rPr lang="pt-BR" sz="3100" dirty="0" smtClean="0">
                <a:solidFill>
                  <a:srgbClr val="0070C0"/>
                </a:solidFill>
              </a:rPr>
              <a:t> to </a:t>
            </a:r>
            <a:r>
              <a:rPr lang="pt-BR" sz="3100" dirty="0" err="1" smtClean="0">
                <a:solidFill>
                  <a:srgbClr val="C00000"/>
                </a:solidFill>
              </a:rPr>
              <a:t>get</a:t>
            </a:r>
            <a:r>
              <a:rPr lang="pt-BR" sz="3100" dirty="0" smtClean="0">
                <a:solidFill>
                  <a:srgbClr val="C00000"/>
                </a:solidFill>
              </a:rPr>
              <a:t> out </a:t>
            </a:r>
            <a:r>
              <a:rPr lang="pt-BR" sz="3100" dirty="0" err="1" smtClean="0">
                <a:solidFill>
                  <a:srgbClr val="0070C0"/>
                </a:solidFill>
              </a:rPr>
              <a:t>of</a:t>
            </a:r>
            <a:r>
              <a:rPr lang="pt-BR" sz="3100" dirty="0" smtClean="0">
                <a:solidFill>
                  <a:srgbClr val="0070C0"/>
                </a:solidFill>
              </a:rPr>
              <a:t> </a:t>
            </a:r>
            <a:r>
              <a:rPr lang="pt-BR" sz="3100" dirty="0" err="1" smtClean="0">
                <a:solidFill>
                  <a:srgbClr val="0070C0"/>
                </a:solidFill>
              </a:rPr>
              <a:t>your</a:t>
            </a:r>
            <a:r>
              <a:rPr lang="pt-BR" sz="3100" dirty="0" smtClean="0">
                <a:solidFill>
                  <a:srgbClr val="0070C0"/>
                </a:solidFill>
              </a:rPr>
              <a:t> </a:t>
            </a:r>
            <a:r>
              <a:rPr lang="pt-BR" sz="3100" dirty="0" err="1" smtClean="0">
                <a:solidFill>
                  <a:srgbClr val="0070C0"/>
                </a:solidFill>
              </a:rPr>
              <a:t>sight</a:t>
            </a:r>
            <a:r>
              <a:rPr lang="pt-BR" sz="3100" dirty="0" smtClean="0">
                <a:solidFill>
                  <a:srgbClr val="0070C0"/>
                </a:solidFill>
              </a:rPr>
              <a:t>?</a:t>
            </a:r>
            <a:endParaRPr lang="pt-BR" sz="3100" dirty="0">
              <a:solidFill>
                <a:srgbClr val="0070C0"/>
              </a:solidFill>
            </a:endParaRPr>
          </a:p>
        </p:txBody>
      </p:sp>
      <p:pic>
        <p:nvPicPr>
          <p:cNvPr id="4" name="Espaço Reservado para Conteúdo 3" descr="http://www.bartcop.com/people-get-ou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060848"/>
            <a:ext cx="5472608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Take</a:t>
            </a:r>
            <a:r>
              <a:rPr lang="pt-BR" dirty="0" smtClean="0"/>
              <a:t> off</a:t>
            </a:r>
            <a:endParaRPr lang="pt-BR" dirty="0"/>
          </a:p>
        </p:txBody>
      </p:sp>
      <p:pic>
        <p:nvPicPr>
          <p:cNvPr id="4" name="Espaço Reservado para Conteúdo 3" descr="http://trans.worldvision.com.au/news/newsonline/images/article/WVN_Feb08_L1P1A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22322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http://www.dreamstime.com/taking-clothes-off-thumb21109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284984"/>
            <a:ext cx="2228850" cy="332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http://www.ctemploymentlawblog.com/plan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692696"/>
            <a:ext cx="349210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 explicativo em elipse 6"/>
          <p:cNvSpPr/>
          <p:nvPr/>
        </p:nvSpPr>
        <p:spPr>
          <a:xfrm>
            <a:off x="1979712" y="908720"/>
            <a:ext cx="3312368" cy="266429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err="1" smtClean="0"/>
              <a:t>Hey</a:t>
            </a:r>
            <a:r>
              <a:rPr lang="pt-BR" sz="2800" dirty="0" smtClean="0"/>
              <a:t>! Don’t </a:t>
            </a:r>
            <a:r>
              <a:rPr lang="pt-BR" sz="2800" b="1" dirty="0" smtClean="0">
                <a:solidFill>
                  <a:srgbClr val="FFFF00"/>
                </a:solidFill>
              </a:rPr>
              <a:t>take off</a:t>
            </a:r>
            <a:r>
              <a:rPr lang="pt-BR" sz="2800" dirty="0" smtClean="0">
                <a:solidFill>
                  <a:srgbClr val="FFFF00"/>
                </a:solidFill>
              </a:rPr>
              <a:t> </a:t>
            </a:r>
            <a:r>
              <a:rPr lang="pt-BR" sz="2800" dirty="0" smtClean="0"/>
              <a:t>your clothes in here! </a:t>
            </a:r>
            <a:endParaRPr lang="pt-BR" sz="2800" dirty="0"/>
          </a:p>
        </p:txBody>
      </p:sp>
      <p:sp>
        <p:nvSpPr>
          <p:cNvPr id="8" name="Texto explicativo retangular 7"/>
          <p:cNvSpPr/>
          <p:nvPr/>
        </p:nvSpPr>
        <p:spPr>
          <a:xfrm>
            <a:off x="5580112" y="3861048"/>
            <a:ext cx="3240360" cy="208823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err="1" smtClean="0"/>
              <a:t>Fasten</a:t>
            </a:r>
            <a:r>
              <a:rPr lang="pt-BR" sz="2800" dirty="0" smtClean="0"/>
              <a:t> </a:t>
            </a:r>
            <a:r>
              <a:rPr lang="pt-BR" sz="2800" dirty="0" err="1" smtClean="0"/>
              <a:t>your</a:t>
            </a:r>
            <a:r>
              <a:rPr lang="pt-BR" sz="2800" dirty="0" smtClean="0"/>
              <a:t> </a:t>
            </a:r>
            <a:r>
              <a:rPr lang="pt-BR" sz="2800" dirty="0" err="1" smtClean="0"/>
              <a:t>seatbelts</a:t>
            </a:r>
            <a:r>
              <a:rPr lang="pt-BR" sz="2800" dirty="0" smtClean="0"/>
              <a:t>, </a:t>
            </a:r>
            <a:r>
              <a:rPr lang="pt-BR" sz="2800" dirty="0" err="1" smtClean="0"/>
              <a:t>the</a:t>
            </a:r>
            <a:r>
              <a:rPr lang="pt-BR" sz="2800" dirty="0" smtClean="0"/>
              <a:t> plane is </a:t>
            </a:r>
            <a:r>
              <a:rPr lang="pt-BR" sz="2800" b="1" dirty="0" err="1" smtClean="0">
                <a:solidFill>
                  <a:srgbClr val="FFFF00"/>
                </a:solidFill>
              </a:rPr>
              <a:t>taking</a:t>
            </a:r>
            <a:r>
              <a:rPr lang="pt-BR" sz="2800" dirty="0" smtClean="0">
                <a:solidFill>
                  <a:srgbClr val="FFFF00"/>
                </a:solidFill>
              </a:rPr>
              <a:t> </a:t>
            </a:r>
            <a:r>
              <a:rPr lang="pt-BR" sz="2800" b="1" dirty="0" smtClean="0">
                <a:solidFill>
                  <a:srgbClr val="FFFF00"/>
                </a:solidFill>
              </a:rPr>
              <a:t>off</a:t>
            </a:r>
            <a:r>
              <a:rPr lang="pt-BR" sz="2800" dirty="0" smtClean="0">
                <a:solidFill>
                  <a:srgbClr val="FFFF00"/>
                </a:solidFill>
              </a:rPr>
              <a:t> </a:t>
            </a:r>
            <a:r>
              <a:rPr lang="pt-BR" sz="2800" dirty="0" smtClean="0"/>
              <a:t>in a minute.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Put</a:t>
            </a:r>
            <a:r>
              <a:rPr lang="pt-BR" dirty="0" smtClean="0"/>
              <a:t> out</a:t>
            </a:r>
            <a:endParaRPr lang="pt-BR" dirty="0"/>
          </a:p>
        </p:txBody>
      </p:sp>
      <p:pic>
        <p:nvPicPr>
          <p:cNvPr id="4" name="Espaço Reservado para Conteúdo 3" descr="put out cigarette Royalty Free Stock Phot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891488" cy="307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 explicativo em elipse 4"/>
          <p:cNvSpPr/>
          <p:nvPr/>
        </p:nvSpPr>
        <p:spPr>
          <a:xfrm>
            <a:off x="4355976" y="2060848"/>
            <a:ext cx="4464496" cy="28083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err="1" smtClean="0">
                <a:solidFill>
                  <a:srgbClr val="FFFF00"/>
                </a:solidFill>
              </a:rPr>
              <a:t>Put</a:t>
            </a:r>
            <a:r>
              <a:rPr lang="pt-BR" sz="2800" b="1" dirty="0" smtClean="0">
                <a:solidFill>
                  <a:srgbClr val="FFFF00"/>
                </a:solidFill>
              </a:rPr>
              <a:t> out </a:t>
            </a:r>
            <a:r>
              <a:rPr lang="pt-BR" sz="2800" dirty="0" err="1" smtClean="0"/>
              <a:t>your</a:t>
            </a:r>
            <a:r>
              <a:rPr lang="pt-BR" sz="2800" dirty="0" smtClean="0"/>
              <a:t> </a:t>
            </a:r>
            <a:r>
              <a:rPr lang="pt-BR" sz="2800" dirty="0" err="1" smtClean="0"/>
              <a:t>cigarette</a:t>
            </a:r>
            <a:r>
              <a:rPr lang="pt-BR" sz="2800" dirty="0" smtClean="0"/>
              <a:t> for </a:t>
            </a:r>
            <a:r>
              <a:rPr lang="pt-BR" sz="2800" dirty="0" err="1" smtClean="0"/>
              <a:t>your</a:t>
            </a:r>
            <a:r>
              <a:rPr lang="pt-BR" sz="2800" dirty="0" smtClean="0"/>
              <a:t> </a:t>
            </a:r>
            <a:r>
              <a:rPr lang="pt-BR" sz="2800" dirty="0" err="1" smtClean="0"/>
              <a:t>own</a:t>
            </a:r>
            <a:r>
              <a:rPr lang="pt-BR" sz="2800" dirty="0" smtClean="0"/>
              <a:t> </a:t>
            </a:r>
            <a:r>
              <a:rPr lang="pt-BR" sz="2800" dirty="0" err="1" smtClean="0"/>
              <a:t>good</a:t>
            </a:r>
            <a:r>
              <a:rPr lang="pt-BR" sz="2800" dirty="0" smtClean="0"/>
              <a:t>!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pt-BR" dirty="0" err="1" smtClean="0"/>
              <a:t>Throw</a:t>
            </a:r>
            <a:r>
              <a:rPr lang="pt-BR" dirty="0" smtClean="0"/>
              <a:t> </a:t>
            </a:r>
            <a:r>
              <a:rPr lang="pt-BR" dirty="0" err="1" smtClean="0"/>
              <a:t>away</a:t>
            </a:r>
            <a:endParaRPr lang="pt-BR" dirty="0"/>
          </a:p>
        </p:txBody>
      </p:sp>
      <p:pic>
        <p:nvPicPr>
          <p:cNvPr id="4" name="Espaço Reservado para Conteúdo 3" descr="http://i2.cdn.turner.com/money/galleries/2009/moneymag/0904/gallery.Money100_Money_fun.moneymag/images/throw_away_money.ce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2976"/>
            <a:ext cx="32385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http://t1.gstatic.com/images?q=tbn:ANd9GcRVo1BReMnMDqi2joGmtYn_ppoZBnu_Aqm1Jyi-26xLgZifunw&amp;t=1&amp;usg=__7OPWhgawXXxlfSYW6MrbDBoeB7w=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620688"/>
            <a:ext cx="381642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 explicativo em forma de nuvem 5"/>
          <p:cNvSpPr/>
          <p:nvPr/>
        </p:nvSpPr>
        <p:spPr>
          <a:xfrm>
            <a:off x="395536" y="1124744"/>
            <a:ext cx="3888432" cy="18722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err="1" smtClean="0"/>
              <a:t>I’m</a:t>
            </a:r>
            <a:r>
              <a:rPr lang="pt-BR" sz="2800" dirty="0" smtClean="0"/>
              <a:t> </a:t>
            </a:r>
            <a:r>
              <a:rPr lang="pt-BR" sz="2800" b="1" dirty="0" err="1" smtClean="0">
                <a:solidFill>
                  <a:srgbClr val="FFFF00"/>
                </a:solidFill>
              </a:rPr>
              <a:t>throw</a:t>
            </a:r>
            <a:r>
              <a:rPr lang="pt-BR" sz="2800" dirty="0" err="1" smtClean="0"/>
              <a:t>ing</a:t>
            </a:r>
            <a:r>
              <a:rPr lang="pt-BR" sz="2800" dirty="0" smtClean="0"/>
              <a:t> </a:t>
            </a:r>
            <a:r>
              <a:rPr lang="pt-BR" sz="2800" dirty="0" err="1" smtClean="0"/>
              <a:t>my</a:t>
            </a:r>
            <a:r>
              <a:rPr lang="pt-BR" sz="2800" dirty="0" smtClean="0"/>
              <a:t> </a:t>
            </a:r>
            <a:r>
              <a:rPr lang="pt-BR" sz="2800" dirty="0" err="1" smtClean="0"/>
              <a:t>money</a:t>
            </a:r>
            <a:r>
              <a:rPr lang="pt-BR" sz="2800" dirty="0" smtClean="0"/>
              <a:t> </a:t>
            </a:r>
            <a:r>
              <a:rPr lang="pt-BR" sz="2800" b="1" dirty="0" err="1" smtClean="0">
                <a:solidFill>
                  <a:srgbClr val="FFFF00"/>
                </a:solidFill>
              </a:rPr>
              <a:t>away</a:t>
            </a:r>
            <a:r>
              <a:rPr lang="pt-BR" sz="2800" dirty="0" smtClean="0"/>
              <a:t>!</a:t>
            </a:r>
            <a:endParaRPr lang="pt-BR" sz="2800" dirty="0"/>
          </a:p>
        </p:txBody>
      </p:sp>
      <p:sp>
        <p:nvSpPr>
          <p:cNvPr id="7" name="Texto explicativo em elipse 6"/>
          <p:cNvSpPr/>
          <p:nvPr/>
        </p:nvSpPr>
        <p:spPr>
          <a:xfrm>
            <a:off x="3635896" y="4005064"/>
            <a:ext cx="5112568" cy="2376264"/>
          </a:xfrm>
          <a:prstGeom prst="wedgeEllipseCallout">
            <a:avLst>
              <a:gd name="adj1" fmla="val -22168"/>
              <a:gd name="adj2" fmla="val 584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err="1" smtClean="0"/>
              <a:t>What</a:t>
            </a:r>
            <a:r>
              <a:rPr lang="pt-BR" sz="2800" dirty="0" smtClean="0"/>
              <a:t> are </a:t>
            </a:r>
            <a:r>
              <a:rPr lang="pt-BR" sz="2800" dirty="0" err="1" smtClean="0"/>
              <a:t>people</a:t>
            </a:r>
            <a:r>
              <a:rPr lang="pt-BR" sz="2800" dirty="0" smtClean="0"/>
              <a:t> in </a:t>
            </a:r>
            <a:r>
              <a:rPr lang="pt-BR" sz="2800" dirty="0" err="1" smtClean="0"/>
              <a:t>the</a:t>
            </a:r>
            <a:r>
              <a:rPr lang="pt-BR" sz="2800" dirty="0" smtClean="0"/>
              <a:t> </a:t>
            </a:r>
            <a:r>
              <a:rPr lang="pt-BR" sz="2800" dirty="0" err="1" smtClean="0"/>
              <a:t>U.K.</a:t>
            </a:r>
            <a:r>
              <a:rPr lang="pt-BR" sz="2800" dirty="0" smtClean="0"/>
              <a:t> doing with a third of the food they buy? 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Look</a:t>
            </a:r>
            <a:r>
              <a:rPr lang="pt-BR" dirty="0" smtClean="0"/>
              <a:t> for</a:t>
            </a:r>
            <a:endParaRPr lang="pt-BR" dirty="0"/>
          </a:p>
        </p:txBody>
      </p:sp>
      <p:pic>
        <p:nvPicPr>
          <p:cNvPr id="4" name="Espaço Reservado para Conteúdo 3" descr="http://www.directionservice.org/cadre/images/Image35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8529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http://zimbabweinpictures.files.wordpress.com/2009/07/streets-kids-in-harare-look-for-food-between-rubbish-march-200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89040"/>
            <a:ext cx="4272280" cy="284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 explicativo em forma de nuvem 5"/>
          <p:cNvSpPr/>
          <p:nvPr/>
        </p:nvSpPr>
        <p:spPr>
          <a:xfrm>
            <a:off x="4355976" y="1340768"/>
            <a:ext cx="4176464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err="1" smtClean="0"/>
              <a:t>We’re</a:t>
            </a:r>
            <a:r>
              <a:rPr lang="pt-BR" sz="2800" dirty="0" smtClean="0"/>
              <a:t> </a:t>
            </a:r>
            <a:r>
              <a:rPr lang="pt-BR" sz="2800" b="1" dirty="0" err="1" smtClean="0">
                <a:solidFill>
                  <a:srgbClr val="FFFF00"/>
                </a:solidFill>
              </a:rPr>
              <a:t>look</a:t>
            </a:r>
            <a:r>
              <a:rPr lang="pt-BR" sz="2800" dirty="0" err="1" smtClean="0"/>
              <a:t>ing</a:t>
            </a:r>
            <a:r>
              <a:rPr lang="pt-BR" sz="2800" dirty="0" smtClean="0"/>
              <a:t> </a:t>
            </a:r>
            <a:r>
              <a:rPr lang="pt-BR" sz="2800" b="1" dirty="0" smtClean="0">
                <a:solidFill>
                  <a:srgbClr val="FFFF00"/>
                </a:solidFill>
              </a:rPr>
              <a:t>for</a:t>
            </a:r>
            <a:r>
              <a:rPr lang="pt-BR" sz="2800" dirty="0" smtClean="0">
                <a:solidFill>
                  <a:srgbClr val="FFFF00"/>
                </a:solidFill>
              </a:rPr>
              <a:t> </a:t>
            </a:r>
            <a:r>
              <a:rPr lang="pt-BR" sz="2800" dirty="0" smtClean="0"/>
              <a:t>some </a:t>
            </a:r>
            <a:r>
              <a:rPr lang="pt-BR" sz="2800" dirty="0" err="1" smtClean="0"/>
              <a:t>food</a:t>
            </a:r>
            <a:r>
              <a:rPr lang="pt-BR" sz="2800" dirty="0" smtClean="0"/>
              <a:t> </a:t>
            </a:r>
            <a:r>
              <a:rPr lang="pt-BR" sz="2800" dirty="0" err="1" smtClean="0"/>
              <a:t>because</a:t>
            </a:r>
            <a:r>
              <a:rPr lang="pt-BR" sz="2800" dirty="0" smtClean="0"/>
              <a:t> </a:t>
            </a:r>
            <a:r>
              <a:rPr lang="pt-BR" sz="2800" dirty="0" err="1" smtClean="0"/>
              <a:t>we’re</a:t>
            </a:r>
            <a:r>
              <a:rPr lang="pt-BR" sz="2800" dirty="0" smtClean="0"/>
              <a:t> </a:t>
            </a:r>
            <a:r>
              <a:rPr lang="pt-BR" sz="2800" dirty="0" err="1" smtClean="0"/>
              <a:t>hungry</a:t>
            </a:r>
            <a:r>
              <a:rPr lang="pt-BR" sz="2800" dirty="0" smtClean="0"/>
              <a:t>!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Look up</a:t>
            </a:r>
            <a:endParaRPr lang="fr-FR" dirty="0"/>
          </a:p>
        </p:txBody>
      </p:sp>
      <p:pic>
        <p:nvPicPr>
          <p:cNvPr id="10242" name="Picture 2" descr="Image result for look up a 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6044679" cy="355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 explicativo retangular 7"/>
          <p:cNvSpPr/>
          <p:nvPr/>
        </p:nvSpPr>
        <p:spPr>
          <a:xfrm>
            <a:off x="6300192" y="1268760"/>
            <a:ext cx="2664296" cy="396044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Look up </a:t>
            </a:r>
            <a:r>
              <a:rPr lang="pt-BR" sz="2800" dirty="0" smtClean="0"/>
              <a:t>difficult words in the dictionary.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3689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Make</a:t>
            </a:r>
            <a:r>
              <a:rPr lang="fr-FR" dirty="0" smtClean="0"/>
              <a:t> up</a:t>
            </a:r>
            <a:endParaRPr lang="fr-FR" dirty="0"/>
          </a:p>
        </p:txBody>
      </p:sp>
      <p:pic>
        <p:nvPicPr>
          <p:cNvPr id="11266" name="Picture 2" descr="Image result for pinocch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546831" cy="441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 explicativo em forma de nuvem 5"/>
          <p:cNvSpPr/>
          <p:nvPr/>
        </p:nvSpPr>
        <p:spPr>
          <a:xfrm>
            <a:off x="4355976" y="1340768"/>
            <a:ext cx="4176464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Ponicchio is a big fat liar. He always </a:t>
            </a:r>
            <a:r>
              <a:rPr lang="pt-BR" sz="2800" b="1" dirty="0" smtClean="0">
                <a:solidFill>
                  <a:srgbClr val="FFFF00"/>
                </a:solidFill>
              </a:rPr>
              <a:t>make</a:t>
            </a:r>
            <a:r>
              <a:rPr lang="pt-BR" sz="2800" dirty="0" smtClean="0"/>
              <a:t>s </a:t>
            </a:r>
            <a:r>
              <a:rPr lang="pt-BR" sz="2800" b="1" dirty="0" smtClean="0">
                <a:solidFill>
                  <a:srgbClr val="FFFF00"/>
                </a:solidFill>
              </a:rPr>
              <a:t>up</a:t>
            </a:r>
            <a:r>
              <a:rPr lang="pt-BR" sz="2800" dirty="0" smtClean="0">
                <a:solidFill>
                  <a:srgbClr val="FFFF00"/>
                </a:solidFill>
              </a:rPr>
              <a:t> </a:t>
            </a:r>
            <a:r>
              <a:rPr lang="pt-BR" sz="2800" dirty="0" smtClean="0"/>
              <a:t>stories.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3908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Try</a:t>
            </a:r>
            <a:r>
              <a:rPr lang="pt-BR" dirty="0" smtClean="0"/>
              <a:t> </a:t>
            </a:r>
            <a:r>
              <a:rPr lang="pt-BR" dirty="0" err="1" smtClean="0"/>
              <a:t>on</a:t>
            </a:r>
            <a:endParaRPr lang="pt-BR" dirty="0"/>
          </a:p>
        </p:txBody>
      </p:sp>
      <p:pic>
        <p:nvPicPr>
          <p:cNvPr id="4" name="Espaço Reservado para Conteúdo 3" descr="http://cache.boston.com/resize/bonzai-fba/Globe_Photo/2009/04/14/1239756657_9808/539w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356992"/>
            <a:ext cx="4511204" cy="313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 explicativo em forma de nuvem 5"/>
          <p:cNvSpPr/>
          <p:nvPr/>
        </p:nvSpPr>
        <p:spPr>
          <a:xfrm>
            <a:off x="3131840" y="0"/>
            <a:ext cx="6012160" cy="28529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When you are buying for clothes or shoes, it’s a good idea to </a:t>
            </a:r>
            <a:r>
              <a:rPr lang="en-US" sz="2800" b="1" dirty="0">
                <a:solidFill>
                  <a:srgbClr val="FFFF00"/>
                </a:solidFill>
              </a:rPr>
              <a:t>try</a:t>
            </a:r>
            <a:r>
              <a:rPr lang="en-US" sz="2800" dirty="0"/>
              <a:t> them </a:t>
            </a:r>
            <a:r>
              <a:rPr lang="en-US" sz="2800" b="1" dirty="0">
                <a:solidFill>
                  <a:srgbClr val="FFFF00"/>
                </a:solidFill>
              </a:rPr>
              <a:t>on</a:t>
            </a:r>
            <a:r>
              <a:rPr lang="en-US" sz="2800" dirty="0"/>
              <a:t> to check if they fit you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332</TotalTime>
  <Words>407</Words>
  <Application>Microsoft Office PowerPoint</Application>
  <PresentationFormat>Affichage à l'écran (4:3)</PresentationFormat>
  <Paragraphs>58</Paragraphs>
  <Slides>28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Lucida Sans Unicode</vt:lpstr>
      <vt:lpstr>Verdana</vt:lpstr>
      <vt:lpstr>Wingdings 2</vt:lpstr>
      <vt:lpstr>Wingdings 3</vt:lpstr>
      <vt:lpstr>Concurso</vt:lpstr>
      <vt:lpstr>Phrasal Verbs</vt:lpstr>
      <vt:lpstr>Turn around</vt:lpstr>
      <vt:lpstr>Take off</vt:lpstr>
      <vt:lpstr>Put out</vt:lpstr>
      <vt:lpstr>Throw away</vt:lpstr>
      <vt:lpstr>Look for</vt:lpstr>
      <vt:lpstr>Look up</vt:lpstr>
      <vt:lpstr>Make up</vt:lpstr>
      <vt:lpstr>Try on</vt:lpstr>
      <vt:lpstr>Break down</vt:lpstr>
      <vt:lpstr>Break into</vt:lpstr>
      <vt:lpstr>Pull down</vt:lpstr>
      <vt:lpstr>Set up</vt:lpstr>
      <vt:lpstr>Speak up</vt:lpstr>
      <vt:lpstr>Turn up ≠ turn down</vt:lpstr>
      <vt:lpstr>Turn down</vt:lpstr>
      <vt:lpstr>Speed up</vt:lpstr>
      <vt:lpstr>Bring up</vt:lpstr>
      <vt:lpstr>Show up</vt:lpstr>
      <vt:lpstr>Pick up</vt:lpstr>
      <vt:lpstr>Grow up</vt:lpstr>
      <vt:lpstr> Give up   </vt:lpstr>
      <vt:lpstr>Run out of (something)</vt:lpstr>
      <vt:lpstr>Run into = run across</vt:lpstr>
      <vt:lpstr>Cheer up</vt:lpstr>
      <vt:lpstr>Go up ≠ go down</vt:lpstr>
      <vt:lpstr>Make up for (something)</vt:lpstr>
      <vt:lpstr>Get out   Have you ever asked someone to get out of your sight?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Phrasal Verbs</dc:title>
  <dc:creator>Ale</dc:creator>
  <cp:lastModifiedBy>Lahbib</cp:lastModifiedBy>
  <cp:revision>40</cp:revision>
  <dcterms:created xsi:type="dcterms:W3CDTF">2010-08-31T20:28:43Z</dcterms:created>
  <dcterms:modified xsi:type="dcterms:W3CDTF">2019-04-21T20:30:38Z</dcterms:modified>
</cp:coreProperties>
</file>