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Image result for r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53448" y="1434662"/>
            <a:ext cx="2338552" cy="2128345"/>
          </a:xfrm>
          <a:prstGeom prst="rect">
            <a:avLst/>
          </a:prstGeom>
          <a:solidFill>
            <a:srgbClr val="66A8D0"/>
          </a:solidFill>
          <a:ln>
            <a:solidFill>
              <a:srgbClr val="60A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59" y="6385034"/>
            <a:ext cx="2159875" cy="472966"/>
          </a:xfrm>
          <a:prstGeom prst="rect">
            <a:avLst/>
          </a:prstGeom>
          <a:solidFill>
            <a:srgbClr val="4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idd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-157655"/>
            <a:ext cx="11114690" cy="70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9790386" y="5407572"/>
            <a:ext cx="1545021" cy="1135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D36F68">
                    <a:lumMod val="50000"/>
                  </a:srgbClr>
                </a:solidFill>
              </a:rPr>
              <a:t>16</a:t>
            </a:r>
            <a:endParaRPr lang="fr-FR" b="1" dirty="0">
              <a:solidFill>
                <a:srgbClr val="D36F68">
                  <a:lumMod val="50000"/>
                </a:srgb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191296" y="346841"/>
            <a:ext cx="288509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B0F0"/>
                </a:solidFill>
              </a:rPr>
              <a:t>E</a:t>
            </a:r>
            <a:r>
              <a:rPr lang="fr-FR" sz="4400" b="1" dirty="0" smtClean="0">
                <a:solidFill>
                  <a:srgbClr val="00B0F0"/>
                </a:solidFill>
              </a:rPr>
              <a:t>quation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632841" y="4903076"/>
            <a:ext cx="536027" cy="4099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Cause and </a:t>
            </a:r>
            <a:r>
              <a:rPr lang="fr-FR" dirty="0" err="1" smtClean="0"/>
              <a:t>Effect</a:t>
            </a:r>
            <a:endParaRPr lang="fr-FR" dirty="0"/>
          </a:p>
        </p:txBody>
      </p:sp>
      <p:pic>
        <p:nvPicPr>
          <p:cNvPr id="2050" name="Picture 2" descr="Image result for cause and effe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0" y="268014"/>
            <a:ext cx="7017737" cy="52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7444" y="189186"/>
            <a:ext cx="10178322" cy="130294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Cause and </a:t>
            </a:r>
            <a:r>
              <a:rPr lang="fr-FR" dirty="0" err="1" smtClean="0">
                <a:solidFill>
                  <a:srgbClr val="0070C0"/>
                </a:solidFill>
              </a:rPr>
              <a:t>effect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166648" y="1481960"/>
            <a:ext cx="6432331" cy="204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Johnny insanely threw the ball.</a:t>
            </a:r>
            <a:endParaRPr lang="fr-FR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The window broke.</a:t>
            </a:r>
            <a:r>
              <a:rPr lang="en-US" b="1" dirty="0">
                <a:solidFill>
                  <a:srgbClr val="000000"/>
                </a:solidFill>
                <a:latin typeface="Batang" panose="02030600000101010101" pitchFamily="18" charset="-127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56289" y="3799488"/>
            <a:ext cx="10767849" cy="3058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What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happened?			</a:t>
            </a:r>
            <a:endParaRPr lang="fr-FR" sz="3200" b="1" dirty="0">
              <a:latin typeface="AdLib BT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Why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did it happen?</a:t>
            </a:r>
            <a:endParaRPr lang="fr-FR" sz="3200" b="1" dirty="0">
              <a:latin typeface="AdLib BT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Which came first chronologically?			</a:t>
            </a:r>
            <a:endParaRPr lang="fr-FR" sz="3200" b="1" dirty="0">
              <a:latin typeface="AdLib BT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Which can we put the conjunction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because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before?		</a:t>
            </a:r>
            <a:endParaRPr lang="fr-FR" sz="3200" b="1" dirty="0">
              <a:latin typeface="AdLib BT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Which can we put the conjunction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so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before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?</a:t>
            </a:r>
            <a:endParaRPr lang="fr-FR" sz="3200" b="1" dirty="0">
              <a:latin typeface="AdLib BT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Image result for breaking the window with a bal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36292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4682358" y="3799490"/>
            <a:ext cx="6306207" cy="50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The </a:t>
            </a:r>
            <a:r>
              <a:rPr lang="fr-FR" sz="3200" b="1" dirty="0" err="1" smtClean="0">
                <a:solidFill>
                  <a:srgbClr val="C00000"/>
                </a:solidFill>
              </a:rPr>
              <a:t>window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broke</a:t>
            </a:r>
            <a:r>
              <a:rPr lang="fr-FR" sz="3200" b="1" dirty="0" smtClean="0">
                <a:solidFill>
                  <a:srgbClr val="C00000"/>
                </a:solidFill>
              </a:rPr>
              <a:t>.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102773" y="4393324"/>
            <a:ext cx="6306207" cy="50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Johnny </a:t>
            </a:r>
            <a:r>
              <a:rPr lang="fr-FR" sz="3200" b="1" dirty="0" err="1" smtClean="0">
                <a:solidFill>
                  <a:srgbClr val="C00000"/>
                </a:solidFill>
              </a:rPr>
              <a:t>insanely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threw</a:t>
            </a:r>
            <a:r>
              <a:rPr lang="fr-FR" sz="3200" b="1" dirty="0" smtClean="0">
                <a:solidFill>
                  <a:srgbClr val="C00000"/>
                </a:solidFill>
              </a:rPr>
              <a:t> the </a:t>
            </a:r>
            <a:r>
              <a:rPr lang="fr-FR" sz="3200" b="1" dirty="0" err="1" smtClean="0">
                <a:solidFill>
                  <a:srgbClr val="C00000"/>
                </a:solidFill>
              </a:rPr>
              <a:t>ball</a:t>
            </a:r>
            <a:r>
              <a:rPr lang="fr-FR" sz="3200" b="1" dirty="0" smtClean="0">
                <a:solidFill>
                  <a:srgbClr val="C00000"/>
                </a:solidFill>
              </a:rPr>
              <a:t>.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567449" y="5039710"/>
            <a:ext cx="4256688" cy="50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Johnny </a:t>
            </a:r>
            <a:r>
              <a:rPr lang="fr-FR" sz="3200" b="1" dirty="0" err="1" smtClean="0">
                <a:solidFill>
                  <a:srgbClr val="C00000"/>
                </a:solidFill>
              </a:rPr>
              <a:t>threw</a:t>
            </a:r>
            <a:r>
              <a:rPr lang="fr-FR" sz="3200" b="1" dirty="0" smtClean="0">
                <a:solidFill>
                  <a:srgbClr val="C00000"/>
                </a:solidFill>
              </a:rPr>
              <a:t> the </a:t>
            </a:r>
            <a:r>
              <a:rPr lang="fr-FR" sz="3200" b="1" dirty="0" err="1" smtClean="0">
                <a:solidFill>
                  <a:srgbClr val="C00000"/>
                </a:solidFill>
              </a:rPr>
              <a:t>ball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618593" y="5701862"/>
            <a:ext cx="10095186" cy="50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 smtClean="0">
                <a:solidFill>
                  <a:srgbClr val="0070C0"/>
                </a:solidFill>
              </a:rPr>
              <a:t>Because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Jonny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threw</a:t>
            </a:r>
            <a:r>
              <a:rPr lang="fr-FR" sz="3200" b="1" dirty="0" smtClean="0">
                <a:solidFill>
                  <a:srgbClr val="C00000"/>
                </a:solidFill>
              </a:rPr>
              <a:t> the </a:t>
            </a:r>
            <a:r>
              <a:rPr lang="fr-FR" sz="3200" b="1" dirty="0" err="1" smtClean="0">
                <a:solidFill>
                  <a:srgbClr val="C00000"/>
                </a:solidFill>
              </a:rPr>
              <a:t>ball</a:t>
            </a:r>
            <a:r>
              <a:rPr lang="fr-FR" sz="3200" b="1" dirty="0" smtClean="0">
                <a:solidFill>
                  <a:srgbClr val="C00000"/>
                </a:solidFill>
              </a:rPr>
              <a:t>, the </a:t>
            </a:r>
            <a:r>
              <a:rPr lang="fr-FR" sz="3200" b="1" dirty="0" err="1" smtClean="0">
                <a:solidFill>
                  <a:srgbClr val="C00000"/>
                </a:solidFill>
              </a:rPr>
              <a:t>window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broke</a:t>
            </a:r>
            <a:r>
              <a:rPr lang="fr-FR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581807" y="6353504"/>
            <a:ext cx="10095186" cy="50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 smtClean="0">
                <a:solidFill>
                  <a:srgbClr val="C00000"/>
                </a:solidFill>
              </a:rPr>
              <a:t>Jonny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threw</a:t>
            </a:r>
            <a:r>
              <a:rPr lang="fr-FR" sz="3200" b="1" dirty="0" smtClean="0">
                <a:solidFill>
                  <a:srgbClr val="C00000"/>
                </a:solidFill>
              </a:rPr>
              <a:t> the </a:t>
            </a:r>
            <a:r>
              <a:rPr lang="fr-FR" sz="3200" b="1" dirty="0" err="1" smtClean="0">
                <a:solidFill>
                  <a:srgbClr val="C00000"/>
                </a:solidFill>
              </a:rPr>
              <a:t>ball</a:t>
            </a:r>
            <a:r>
              <a:rPr lang="fr-FR" sz="3200" b="1" dirty="0" smtClean="0">
                <a:solidFill>
                  <a:srgbClr val="C00000"/>
                </a:solidFill>
              </a:rPr>
              <a:t>; </a:t>
            </a:r>
            <a:r>
              <a:rPr lang="fr-FR" sz="3200" b="1" dirty="0" err="1" smtClean="0">
                <a:solidFill>
                  <a:srgbClr val="0070C0"/>
                </a:solidFill>
              </a:rPr>
              <a:t>so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</a:rPr>
              <a:t>the </a:t>
            </a:r>
            <a:r>
              <a:rPr lang="fr-FR" sz="3200" b="1" dirty="0" err="1" smtClean="0">
                <a:solidFill>
                  <a:srgbClr val="C00000"/>
                </a:solidFill>
              </a:rPr>
              <a:t>window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broke</a:t>
            </a:r>
            <a:r>
              <a:rPr lang="fr-FR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8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2475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A </a:t>
            </a:r>
            <a:r>
              <a:rPr lang="fr-FR" dirty="0" err="1" smtClean="0">
                <a:solidFill>
                  <a:srgbClr val="0070C0"/>
                </a:solidFill>
              </a:rPr>
              <a:t>really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bad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day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32" y="646387"/>
            <a:ext cx="10893972" cy="47769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having a really bad day. It started early in the morning. First, when I was having breakfast, my milk spilled on my white shirt uniform.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 had to change my uniform and I was really late to school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spill. 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I got to school, my teacher was really upset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missed a spelling quiz. I felt really sad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my teacher was angry. Also, my uniform shirt was the wrong color for the day.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this reason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my friends made fun of me at lunch time. I felt really angry at them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they were being really mean. Later, at recess, two boys playing with their ball hit me on my head.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Consequently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my head hurt the rest of the day.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77462" y="5344510"/>
            <a:ext cx="10941269" cy="1513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rgbClr val="002060"/>
                </a:solidFill>
              </a:rPr>
              <a:t>Find</a:t>
            </a:r>
            <a:r>
              <a:rPr lang="fr-FR" sz="3200" b="1" dirty="0" smtClean="0">
                <a:solidFill>
                  <a:srgbClr val="002060"/>
                </a:solidFill>
              </a:rPr>
              <a:t> the causes and the </a:t>
            </a:r>
            <a:r>
              <a:rPr lang="fr-FR" sz="3200" b="1" dirty="0" err="1" smtClean="0">
                <a:solidFill>
                  <a:srgbClr val="002060"/>
                </a:solidFill>
              </a:rPr>
              <a:t>effects</a:t>
            </a:r>
            <a:r>
              <a:rPr lang="fr-FR" sz="3200" b="1" dirty="0" smtClean="0">
                <a:solidFill>
                  <a:srgbClr val="002060"/>
                </a:solidFill>
              </a:rPr>
              <a:t> in the </a:t>
            </a:r>
            <a:r>
              <a:rPr lang="fr-FR" sz="3200" b="1" dirty="0" err="1" smtClean="0">
                <a:solidFill>
                  <a:srgbClr val="002060"/>
                </a:solidFill>
              </a:rPr>
              <a:t>text</a:t>
            </a:r>
            <a:r>
              <a:rPr lang="fr-FR" sz="3200" b="1" dirty="0" smtClean="0">
                <a:solidFill>
                  <a:srgbClr val="002060"/>
                </a:solidFill>
              </a:rPr>
              <a:t>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702566" y="1497724"/>
            <a:ext cx="302697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972207" y="1907628"/>
            <a:ext cx="3883572" cy="105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041932" y="1902372"/>
            <a:ext cx="4734909" cy="210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688317" y="2343807"/>
            <a:ext cx="1408386" cy="52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23698" y="2291255"/>
            <a:ext cx="4125309" cy="1051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698125" y="2790496"/>
            <a:ext cx="4635061" cy="315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9958553" y="2785241"/>
            <a:ext cx="1786757" cy="210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093077" y="3252952"/>
            <a:ext cx="2044261" cy="105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337035" y="3242441"/>
            <a:ext cx="2527737" cy="210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7089228" y="3216166"/>
            <a:ext cx="3647089" cy="105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98483" y="3689131"/>
            <a:ext cx="9028386" cy="367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427891" y="4035972"/>
            <a:ext cx="7141778" cy="315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9900745" y="4109545"/>
            <a:ext cx="1886606" cy="52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082566" y="4477407"/>
            <a:ext cx="2433144" cy="262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5144814" y="4477407"/>
            <a:ext cx="4945117" cy="210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33297" y="4887310"/>
            <a:ext cx="9333186" cy="315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3400097" y="5260427"/>
            <a:ext cx="5270937" cy="52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940675" y="5344510"/>
            <a:ext cx="10941269" cy="1513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rgbClr val="002060"/>
                </a:solidFill>
              </a:rPr>
              <a:t>What</a:t>
            </a:r>
            <a:r>
              <a:rPr lang="fr-FR" sz="3200" b="1" dirty="0" smtClean="0">
                <a:solidFill>
                  <a:srgbClr val="002060"/>
                </a:solidFill>
              </a:rPr>
              <a:t> are the signal </a:t>
            </a:r>
            <a:r>
              <a:rPr lang="fr-FR" sz="3200" b="1" dirty="0" err="1" smtClean="0">
                <a:solidFill>
                  <a:srgbClr val="002060"/>
                </a:solidFill>
              </a:rPr>
              <a:t>words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that</a:t>
            </a:r>
            <a:r>
              <a:rPr lang="fr-FR" sz="3200" b="1" dirty="0" smtClean="0">
                <a:solidFill>
                  <a:srgbClr val="002060"/>
                </a:solidFill>
              </a:rPr>
              <a:t> are </a:t>
            </a:r>
            <a:r>
              <a:rPr lang="fr-FR" sz="3200" b="1" dirty="0" err="1" smtClean="0">
                <a:solidFill>
                  <a:srgbClr val="002060"/>
                </a:solidFill>
              </a:rPr>
              <a:t>used</a:t>
            </a:r>
            <a:r>
              <a:rPr lang="fr-FR" sz="3200" b="1" dirty="0" smtClean="0">
                <a:solidFill>
                  <a:srgbClr val="002060"/>
                </a:solidFill>
              </a:rPr>
              <a:t> to show cause and </a:t>
            </a:r>
            <a:r>
              <a:rPr lang="fr-FR" sz="3200" b="1" dirty="0" err="1" smtClean="0">
                <a:solidFill>
                  <a:srgbClr val="002060"/>
                </a:solidFill>
              </a:rPr>
              <a:t>effect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relationship</a:t>
            </a:r>
            <a:r>
              <a:rPr lang="fr-FR" sz="3200" b="1" dirty="0" smtClean="0">
                <a:solidFill>
                  <a:srgbClr val="002060"/>
                </a:solidFill>
              </a:rPr>
              <a:t>?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193199"/>
            <a:ext cx="10178322" cy="149213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Choose the correct </a:t>
            </a:r>
            <a:r>
              <a:rPr lang="en-US" b="1" dirty="0" smtClean="0">
                <a:solidFill>
                  <a:srgbClr val="0070C0"/>
                </a:solidFill>
              </a:rPr>
              <a:t>connectors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5572" y="1245476"/>
            <a:ext cx="11004331" cy="5612523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</a:t>
            </a:r>
            <a:r>
              <a:rPr 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raining.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 / Because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/ C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onsequently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 stayed at home.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stayed at home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/ as a result / because / therefore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it was raining.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remained </a:t>
            </a:r>
            <a:r>
              <a:rPr 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silent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 to / for / for this reason / as a result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she was so depressed to talk.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can't go to Sue's party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 to / thanks to / therefore / as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we'll be busy working on our project.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plane was delayed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/ thanks to / for this reason / since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foggy weather.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had spent most of her time hanging around instead of revising her lessons.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/ As a result of / Due to /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had a lot of trouble answering the exam questions.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589986" y="1749973"/>
            <a:ext cx="1513489" cy="157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174827" y="2286000"/>
            <a:ext cx="951187" cy="10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561489" y="2837793"/>
            <a:ext cx="483477" cy="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8008883" y="3888828"/>
            <a:ext cx="294290" cy="5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009696" y="4918841"/>
            <a:ext cx="1240221" cy="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405351" y="5959366"/>
            <a:ext cx="1292773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921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Join the following </a:t>
            </a:r>
            <a:r>
              <a:rPr lang="en-US" b="1" dirty="0" smtClean="0">
                <a:solidFill>
                  <a:srgbClr val="0070C0"/>
                </a:solidFill>
              </a:rPr>
              <a:t>sentences.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07" y="772511"/>
            <a:ext cx="11372194" cy="608549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1. Some </a:t>
            </a:r>
            <a:r>
              <a:rPr lang="en-US" sz="2400" b="1" dirty="0">
                <a:solidFill>
                  <a:schemeClr val="tx1"/>
                </a:solidFill>
              </a:rPr>
              <a:t>people believe marijuana should be legal. Marijuana is said to be less toxic than tobacco. </a:t>
            </a:r>
            <a:r>
              <a:rPr lang="en-US" sz="2400" b="1" dirty="0">
                <a:solidFill>
                  <a:srgbClr val="C00000"/>
                </a:solidFill>
              </a:rPr>
              <a:t>(for this reason)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2. It was </a:t>
            </a:r>
            <a:r>
              <a:rPr lang="en-US" sz="2400" b="1" dirty="0">
                <a:solidFill>
                  <a:schemeClr val="tx1"/>
                </a:solidFill>
              </a:rPr>
              <a:t>raining. I stayed at home. </a:t>
            </a:r>
            <a:r>
              <a:rPr lang="en-US" sz="2400" b="1" dirty="0">
                <a:solidFill>
                  <a:srgbClr val="C00000"/>
                </a:solidFill>
              </a:rPr>
              <a:t>(because of</a:t>
            </a:r>
            <a:r>
              <a:rPr lang="en-US" sz="2400" b="1" dirty="0" smtClean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3. Many species of wildlife are becoming extinct. </a:t>
            </a:r>
            <a:r>
              <a:rPr lang="en-US" sz="2400" b="1" dirty="0">
                <a:solidFill>
                  <a:schemeClr val="tx1"/>
                </a:solidFill>
              </a:rPr>
              <a:t>The rainforests are being destroyed. </a:t>
            </a:r>
            <a:r>
              <a:rPr lang="en-US" sz="2400" b="1" dirty="0" smtClean="0">
                <a:solidFill>
                  <a:srgbClr val="C00000"/>
                </a:solidFill>
              </a:rPr>
              <a:t>(since)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</a:t>
            </a:r>
            <a:endParaRPr lang="fr-FR" sz="2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4. Logging </a:t>
            </a:r>
            <a:r>
              <a:rPr lang="en-US" sz="2400" b="1" dirty="0">
                <a:solidFill>
                  <a:schemeClr val="tx1"/>
                </a:solidFill>
              </a:rPr>
              <a:t>provides jobs and profits. The government is reluctant to control it. </a:t>
            </a:r>
            <a:r>
              <a:rPr lang="en-US" sz="2400" b="1" dirty="0">
                <a:solidFill>
                  <a:srgbClr val="C00000"/>
                </a:solidFill>
              </a:rPr>
              <a:t>(As)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5. </a:t>
            </a: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weather was cold. Sally put on her coat. </a:t>
            </a:r>
            <a:r>
              <a:rPr lang="en-US" sz="2400" b="1" dirty="0">
                <a:solidFill>
                  <a:srgbClr val="C00000"/>
                </a:solidFill>
              </a:rPr>
              <a:t>(therefore)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8616" y="161668"/>
            <a:ext cx="10178322" cy="1492132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Personal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letter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14399"/>
            <a:ext cx="10909738" cy="56913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You have </a:t>
            </a:r>
            <a:r>
              <a:rPr lang="fr-FR" sz="3200" b="1" dirty="0" err="1" smtClean="0">
                <a:solidFill>
                  <a:schemeClr val="tx1"/>
                </a:solidFill>
              </a:rPr>
              <a:t>recently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heard</a:t>
            </a:r>
            <a:r>
              <a:rPr lang="fr-FR" sz="3200" b="1" dirty="0" smtClean="0">
                <a:solidFill>
                  <a:schemeClr val="tx1"/>
                </a:solidFill>
              </a:rPr>
              <a:t> a lot about the </a:t>
            </a:r>
            <a:r>
              <a:rPr lang="fr-FR" sz="3200" b="1" dirty="0" err="1" smtClean="0">
                <a:solidFill>
                  <a:schemeClr val="tx1"/>
                </a:solidFill>
              </a:rPr>
              <a:t>phenomenon</a:t>
            </a:r>
            <a:r>
              <a:rPr lang="fr-FR" sz="3200" b="1" dirty="0" smtClean="0">
                <a:solidFill>
                  <a:schemeClr val="tx1"/>
                </a:solidFill>
              </a:rPr>
              <a:t> of </a:t>
            </a:r>
            <a:r>
              <a:rPr lang="fr-FR" sz="3200" b="1" dirty="0" err="1" smtClean="0">
                <a:solidFill>
                  <a:schemeClr val="tx1"/>
                </a:solidFill>
              </a:rPr>
              <a:t>brain</a:t>
            </a:r>
            <a:r>
              <a:rPr lang="fr-FR" sz="3200" b="1" dirty="0" smtClean="0">
                <a:solidFill>
                  <a:schemeClr val="tx1"/>
                </a:solidFill>
              </a:rPr>
              <a:t> drain. Write a </a:t>
            </a:r>
            <a:r>
              <a:rPr lang="fr-FR" sz="3200" b="1" dirty="0" err="1" smtClean="0">
                <a:solidFill>
                  <a:schemeClr val="tx1"/>
                </a:solidFill>
              </a:rPr>
              <a:t>letter</a:t>
            </a:r>
            <a:r>
              <a:rPr lang="fr-FR" sz="3200" b="1" dirty="0" smtClean="0">
                <a:solidFill>
                  <a:schemeClr val="tx1"/>
                </a:solidFill>
              </a:rPr>
              <a:t> to the editor </a:t>
            </a:r>
            <a:r>
              <a:rPr lang="fr-FR" sz="3200" b="1" dirty="0" err="1" smtClean="0">
                <a:solidFill>
                  <a:schemeClr val="tx1"/>
                </a:solidFill>
              </a:rPr>
              <a:t>talking</a:t>
            </a:r>
            <a:r>
              <a:rPr lang="fr-FR" sz="3200" b="1" dirty="0" smtClean="0">
                <a:solidFill>
                  <a:schemeClr val="tx1"/>
                </a:solidFill>
              </a:rPr>
              <a:t> about causes and </a:t>
            </a:r>
            <a:r>
              <a:rPr lang="fr-FR" sz="3200" b="1" dirty="0" err="1" smtClean="0">
                <a:solidFill>
                  <a:schemeClr val="tx1"/>
                </a:solidFill>
              </a:rPr>
              <a:t>negative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effects</a:t>
            </a:r>
            <a:r>
              <a:rPr lang="fr-FR" sz="3200" b="1" dirty="0" smtClean="0">
                <a:solidFill>
                  <a:schemeClr val="tx1"/>
                </a:solidFill>
              </a:rPr>
              <a:t> of </a:t>
            </a:r>
            <a:r>
              <a:rPr lang="fr-FR" sz="3200" b="1" dirty="0" err="1" smtClean="0">
                <a:solidFill>
                  <a:schemeClr val="tx1"/>
                </a:solidFill>
              </a:rPr>
              <a:t>brain</a:t>
            </a:r>
            <a:r>
              <a:rPr lang="fr-FR" sz="3200" b="1" dirty="0" smtClean="0">
                <a:solidFill>
                  <a:schemeClr val="tx1"/>
                </a:solidFill>
              </a:rPr>
              <a:t> drain.</a:t>
            </a:r>
          </a:p>
        </p:txBody>
      </p:sp>
      <p:pic>
        <p:nvPicPr>
          <p:cNvPr id="1026" name="Picture 2" descr="Image result for brainstor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7"/>
              </a:clrFrom>
              <a:clrTo>
                <a:srgbClr val="EE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33" y="2617077"/>
            <a:ext cx="6454982" cy="4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5125"/>
              </p:ext>
            </p:extLst>
          </p:nvPr>
        </p:nvGraphicFramePr>
        <p:xfrm>
          <a:off x="913511" y="0"/>
          <a:ext cx="11099814" cy="4137660"/>
        </p:xfrm>
        <a:graphic>
          <a:graphicData uri="http://schemas.openxmlformats.org/drawingml/2006/table">
            <a:tbl>
              <a:tblPr/>
              <a:tblGrid>
                <a:gridCol w="6371633"/>
                <a:gridCol w="4728181"/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Brain drain: 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emigration of highly trained or qualified people from a particular country.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050"/>
                          </a:solidFill>
                          <a:effectLst/>
                        </a:rPr>
                        <a:t>Push factors</a:t>
                      </a:r>
                      <a:endParaRPr lang="en-GB" sz="24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200" marR="762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Pull factors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</a:rPr>
                        <a:t>• Low wages and </a:t>
                      </a:r>
                      <a:r>
                        <a:rPr lang="en-GB" sz="2400" b="1" dirty="0" smtClean="0">
                          <a:effectLst/>
                        </a:rPr>
                        <a:t>income,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Unsatisfactory living </a:t>
                      </a:r>
                      <a:r>
                        <a:rPr lang="en-GB" sz="2400" b="1" dirty="0" smtClean="0">
                          <a:effectLst/>
                        </a:rPr>
                        <a:t>conditions‎,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Lack of research and other facilities including ‎support </a:t>
                      </a:r>
                      <a:r>
                        <a:rPr lang="en-GB" sz="2400" b="1" dirty="0" smtClean="0">
                          <a:effectLst/>
                        </a:rPr>
                        <a:t>staff,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Declining quality of educational </a:t>
                      </a:r>
                      <a:r>
                        <a:rPr lang="en-GB" sz="2400" b="1" dirty="0" smtClean="0">
                          <a:effectLst/>
                        </a:rPr>
                        <a:t>system,‎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Social unrest, political conflicts and </a:t>
                      </a:r>
                      <a:r>
                        <a:rPr lang="en-GB" sz="2400" b="1" dirty="0" smtClean="0">
                          <a:effectLst/>
                        </a:rPr>
                        <a:t>wars,‎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Discrimination in appointments and </a:t>
                      </a:r>
                      <a:r>
                        <a:rPr lang="en-GB" sz="2400" b="1" dirty="0" smtClean="0">
                          <a:effectLst/>
                        </a:rPr>
                        <a:t>promotions, and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Lack of satisfactory working </a:t>
                      </a:r>
                      <a:r>
                        <a:rPr lang="en-GB" sz="2400" b="1" dirty="0" smtClean="0">
                          <a:effectLst/>
                        </a:rPr>
                        <a:t>conditions.</a:t>
                      </a:r>
                      <a:endParaRPr lang="en-GB" sz="2400" b="1" dirty="0">
                        <a:effectLst/>
                      </a:endParaRPr>
                    </a:p>
                  </a:txBody>
                  <a:tcPr marL="76200" marR="762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</a:rPr>
                        <a:t>• Higher wages and </a:t>
                      </a:r>
                      <a:r>
                        <a:rPr lang="en-GB" sz="2400" b="1" dirty="0" smtClean="0">
                          <a:effectLst/>
                        </a:rPr>
                        <a:t>salaries, </a:t>
                      </a:r>
                      <a:r>
                        <a:rPr lang="en-GB" sz="2400" b="1" dirty="0">
                          <a:effectLst/>
                        </a:rPr>
                        <a:t>‎</a:t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Substantial funds for </a:t>
                      </a:r>
                      <a:r>
                        <a:rPr lang="en-GB" sz="2400" b="1" dirty="0" smtClean="0">
                          <a:effectLst/>
                        </a:rPr>
                        <a:t>research,</a:t>
                      </a:r>
                      <a:r>
                        <a:rPr lang="en-GB" sz="2400" b="1" baseline="0" dirty="0" smtClean="0">
                          <a:effectLst/>
                        </a:rPr>
                        <a:t> advance </a:t>
                      </a:r>
                      <a:r>
                        <a:rPr lang="en-GB" sz="2400" b="1" dirty="0" smtClean="0">
                          <a:effectLst/>
                        </a:rPr>
                        <a:t>‎technology</a:t>
                      </a:r>
                      <a:r>
                        <a:rPr lang="en-GB" sz="2400" b="1" baseline="0" dirty="0" smtClean="0">
                          <a:effectLst/>
                        </a:rPr>
                        <a:t> and</a:t>
                      </a:r>
                      <a:r>
                        <a:rPr lang="en-GB" sz="2400" b="1" dirty="0" smtClean="0">
                          <a:effectLst/>
                        </a:rPr>
                        <a:t> </a:t>
                      </a:r>
                      <a:r>
                        <a:rPr lang="en-GB" sz="2400" b="1" dirty="0">
                          <a:effectLst/>
                        </a:rPr>
                        <a:t>modern facilities </a:t>
                      </a:r>
                      <a:r>
                        <a:rPr lang="en-GB" sz="2400" b="1" dirty="0" smtClean="0">
                          <a:effectLst/>
                        </a:rPr>
                        <a:t>‎,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Political stability </a:t>
                      </a:r>
                      <a:r>
                        <a:rPr lang="en-GB" sz="2400" b="1" dirty="0" smtClean="0">
                          <a:effectLst/>
                        </a:rPr>
                        <a:t>,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Better working </a:t>
                      </a:r>
                      <a:r>
                        <a:rPr lang="en-GB" sz="2400" b="1" dirty="0" smtClean="0">
                          <a:effectLst/>
                        </a:rPr>
                        <a:t>conditions, ‎and</a:t>
                      </a:r>
                      <a:r>
                        <a:rPr lang="en-GB" sz="2400" b="1" dirty="0">
                          <a:effectLst/>
                        </a:rPr>
                        <a:t/>
                      </a:r>
                      <a:br>
                        <a:rPr lang="en-GB" sz="2400" b="1" dirty="0">
                          <a:effectLst/>
                        </a:rPr>
                      </a:br>
                      <a:r>
                        <a:rPr lang="en-GB" sz="2400" b="1" dirty="0">
                          <a:effectLst/>
                        </a:rPr>
                        <a:t>• Intellectual freedom </a:t>
                      </a:r>
                      <a:r>
                        <a:rPr lang="en-GB" sz="2400" b="1" dirty="0" smtClean="0">
                          <a:effectLst/>
                        </a:rPr>
                        <a:t>?</a:t>
                      </a:r>
                      <a:endParaRPr lang="en-GB" sz="2400" b="1" dirty="0">
                        <a:effectLst/>
                      </a:endParaRPr>
                    </a:p>
                  </a:txBody>
                  <a:tcPr marL="76200" marR="762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61696" y="4180344"/>
            <a:ext cx="106732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Effects of brain drain: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Loss </a:t>
            </a:r>
            <a:r>
              <a:rPr lang="en-US" sz="2400" b="1" dirty="0"/>
              <a:t>of tax </a:t>
            </a:r>
            <a:r>
              <a:rPr lang="en-US" sz="2400" b="1" dirty="0" smtClean="0"/>
              <a:t>revenue,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Loss of potential future </a:t>
            </a:r>
            <a:r>
              <a:rPr lang="en-US" sz="2400" b="1" dirty="0" smtClean="0"/>
              <a:t>entrepreneurs,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A shortage of </a:t>
            </a:r>
            <a:r>
              <a:rPr lang="en-US" sz="2400" b="1" dirty="0" smtClean="0"/>
              <a:t>important </a:t>
            </a:r>
            <a:r>
              <a:rPr lang="en-US" sz="2400" b="1" dirty="0"/>
              <a:t>skilled </a:t>
            </a:r>
            <a:r>
              <a:rPr lang="en-US" sz="2400" b="1" dirty="0" smtClean="0"/>
              <a:t>workers,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The exodus may lead to loss of confidence in the economy, which will cause </a:t>
            </a:r>
            <a:r>
              <a:rPr lang="en-US" sz="2400" b="1" dirty="0" smtClean="0"/>
              <a:t>people to </a:t>
            </a:r>
            <a:r>
              <a:rPr lang="en-US" sz="2400" b="1" dirty="0"/>
              <a:t>desire to leave rather than </a:t>
            </a:r>
            <a:r>
              <a:rPr lang="en-US" sz="2400" b="1" dirty="0" smtClean="0"/>
              <a:t>stay, and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Loss of innovative ideas.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127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107</TotalTime>
  <Words>464</Words>
  <Application>Microsoft Office PowerPoint</Application>
  <PresentationFormat>Grand écran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Batang</vt:lpstr>
      <vt:lpstr>AdLib BT</vt:lpstr>
      <vt:lpstr>Aharoni</vt:lpstr>
      <vt:lpstr>Arial</vt:lpstr>
      <vt:lpstr>Calibri</vt:lpstr>
      <vt:lpstr>Gill Sans MT</vt:lpstr>
      <vt:lpstr>Impact</vt:lpstr>
      <vt:lpstr>Times New Roman</vt:lpstr>
      <vt:lpstr>Wingdings</vt:lpstr>
      <vt:lpstr>Badge</vt:lpstr>
      <vt:lpstr>Présentation PowerPoint</vt:lpstr>
      <vt:lpstr>Présentation PowerPoint</vt:lpstr>
      <vt:lpstr>Présentation PowerPoint</vt:lpstr>
      <vt:lpstr>Cause and effect</vt:lpstr>
      <vt:lpstr>A really bad day</vt:lpstr>
      <vt:lpstr>Choose the correct connectors</vt:lpstr>
      <vt:lpstr>Join the following sentences.</vt:lpstr>
      <vt:lpstr>Personal letter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Lahbib</dc:creator>
  <cp:lastModifiedBy>Lahbib</cp:lastModifiedBy>
  <cp:revision>16</cp:revision>
  <dcterms:created xsi:type="dcterms:W3CDTF">2019-04-18T10:32:21Z</dcterms:created>
  <dcterms:modified xsi:type="dcterms:W3CDTF">2020-03-26T19:02:43Z</dcterms:modified>
</cp:coreProperties>
</file>